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4"/>
  </p:notesMasterIdLst>
  <p:sldIdLst>
    <p:sldId id="431" r:id="rId2"/>
    <p:sldId id="432" r:id="rId3"/>
    <p:sldId id="433" r:id="rId4"/>
    <p:sldId id="434" r:id="rId5"/>
    <p:sldId id="435" r:id="rId6"/>
    <p:sldId id="436" r:id="rId7"/>
    <p:sldId id="256" r:id="rId8"/>
    <p:sldId id="326" r:id="rId9"/>
    <p:sldId id="327" r:id="rId10"/>
    <p:sldId id="328" r:id="rId11"/>
    <p:sldId id="329" r:id="rId12"/>
    <p:sldId id="330" r:id="rId13"/>
    <p:sldId id="331" r:id="rId14"/>
    <p:sldId id="332" r:id="rId15"/>
    <p:sldId id="333" r:id="rId16"/>
    <p:sldId id="334" r:id="rId17"/>
    <p:sldId id="335" r:id="rId18"/>
    <p:sldId id="336" r:id="rId19"/>
    <p:sldId id="337" r:id="rId20"/>
    <p:sldId id="338" r:id="rId21"/>
    <p:sldId id="339" r:id="rId22"/>
    <p:sldId id="340" r:id="rId23"/>
    <p:sldId id="341" r:id="rId24"/>
    <p:sldId id="342" r:id="rId25"/>
    <p:sldId id="343" r:id="rId26"/>
    <p:sldId id="344" r:id="rId27"/>
    <p:sldId id="345" r:id="rId28"/>
    <p:sldId id="346" r:id="rId29"/>
    <p:sldId id="347" r:id="rId30"/>
    <p:sldId id="348" r:id="rId31"/>
    <p:sldId id="349" r:id="rId32"/>
    <p:sldId id="350" r:id="rId33"/>
    <p:sldId id="351" r:id="rId34"/>
    <p:sldId id="352" r:id="rId35"/>
    <p:sldId id="353" r:id="rId36"/>
    <p:sldId id="354" r:id="rId37"/>
    <p:sldId id="355" r:id="rId38"/>
    <p:sldId id="356" r:id="rId39"/>
    <p:sldId id="357" r:id="rId40"/>
    <p:sldId id="358" r:id="rId41"/>
    <p:sldId id="359" r:id="rId42"/>
    <p:sldId id="360" r:id="rId43"/>
    <p:sldId id="361" r:id="rId44"/>
    <p:sldId id="362" r:id="rId45"/>
    <p:sldId id="363" r:id="rId46"/>
    <p:sldId id="364" r:id="rId47"/>
    <p:sldId id="365" r:id="rId48"/>
    <p:sldId id="366" r:id="rId49"/>
    <p:sldId id="367" r:id="rId50"/>
    <p:sldId id="368" r:id="rId51"/>
    <p:sldId id="369" r:id="rId52"/>
    <p:sldId id="370" r:id="rId53"/>
    <p:sldId id="371" r:id="rId54"/>
    <p:sldId id="372" r:id="rId55"/>
    <p:sldId id="373" r:id="rId56"/>
    <p:sldId id="374" r:id="rId57"/>
    <p:sldId id="375" r:id="rId58"/>
    <p:sldId id="376" r:id="rId59"/>
    <p:sldId id="377" r:id="rId60"/>
    <p:sldId id="378" r:id="rId61"/>
    <p:sldId id="379" r:id="rId62"/>
    <p:sldId id="380" r:id="rId63"/>
    <p:sldId id="381" r:id="rId64"/>
    <p:sldId id="382" r:id="rId65"/>
    <p:sldId id="383" r:id="rId66"/>
    <p:sldId id="384" r:id="rId67"/>
    <p:sldId id="385" r:id="rId68"/>
    <p:sldId id="386" r:id="rId69"/>
    <p:sldId id="387" r:id="rId70"/>
    <p:sldId id="388" r:id="rId71"/>
    <p:sldId id="389" r:id="rId72"/>
    <p:sldId id="390" r:id="rId73"/>
    <p:sldId id="391" r:id="rId74"/>
    <p:sldId id="392" r:id="rId75"/>
    <p:sldId id="393" r:id="rId76"/>
    <p:sldId id="394" r:id="rId77"/>
    <p:sldId id="395" r:id="rId78"/>
    <p:sldId id="396" r:id="rId79"/>
    <p:sldId id="397" r:id="rId80"/>
    <p:sldId id="398" r:id="rId81"/>
    <p:sldId id="399" r:id="rId82"/>
    <p:sldId id="400" r:id="rId83"/>
    <p:sldId id="401" r:id="rId84"/>
    <p:sldId id="402" r:id="rId85"/>
    <p:sldId id="403" r:id="rId86"/>
    <p:sldId id="404" r:id="rId87"/>
    <p:sldId id="405" r:id="rId88"/>
    <p:sldId id="406" r:id="rId89"/>
    <p:sldId id="407" r:id="rId90"/>
    <p:sldId id="408" r:id="rId91"/>
    <p:sldId id="409" r:id="rId92"/>
    <p:sldId id="410" r:id="rId93"/>
    <p:sldId id="411" r:id="rId94"/>
    <p:sldId id="412" r:id="rId95"/>
    <p:sldId id="413" r:id="rId96"/>
    <p:sldId id="414" r:id="rId97"/>
    <p:sldId id="415" r:id="rId98"/>
    <p:sldId id="416" r:id="rId99"/>
    <p:sldId id="417" r:id="rId100"/>
    <p:sldId id="418" r:id="rId101"/>
    <p:sldId id="419" r:id="rId102"/>
    <p:sldId id="420" r:id="rId103"/>
    <p:sldId id="421" r:id="rId104"/>
    <p:sldId id="422" r:id="rId105"/>
    <p:sldId id="423" r:id="rId106"/>
    <p:sldId id="424" r:id="rId107"/>
    <p:sldId id="425" r:id="rId108"/>
    <p:sldId id="426" r:id="rId109"/>
    <p:sldId id="427" r:id="rId110"/>
    <p:sldId id="428" r:id="rId111"/>
    <p:sldId id="429" r:id="rId112"/>
    <p:sldId id="430" r:id="rId113"/>
  </p:sldIdLst>
  <p:sldSz cx="9144000" cy="6858000" type="screen4x3"/>
  <p:notesSz cx="6858000" cy="9144000"/>
  <p:defaultTextStyle>
    <a:defPPr>
      <a:defRPr lang="es-E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2C16"/>
    <a:srgbClr val="0C788E"/>
    <a:srgbClr val="025198"/>
    <a:srgbClr val="000099"/>
    <a:srgbClr val="1C1C1C"/>
    <a:srgbClr val="3366FF"/>
    <a:srgbClr val="990000"/>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23" autoAdjust="0"/>
    <p:restoredTop sz="94669" autoAdjust="0"/>
  </p:normalViewPr>
  <p:slideViewPr>
    <p:cSldViewPr>
      <p:cViewPr varScale="1">
        <p:scale>
          <a:sx n="81" d="100"/>
          <a:sy n="81" d="100"/>
        </p:scale>
        <p:origin x="1282" y="53"/>
      </p:cViewPr>
      <p:guideLst>
        <p:guide orient="horz" pos="2160"/>
        <p:guide pos="2880"/>
      </p:guideLst>
    </p:cSldViewPr>
  </p:slideViewPr>
  <p:outlineViewPr>
    <p:cViewPr>
      <p:scale>
        <a:sx n="33" d="100"/>
        <a:sy n="33" d="100"/>
      </p:scale>
      <p:origin x="0" y="66312"/>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Üstbilgi Yer Tutucusu"/>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2 Veri Yer Tutucusu"/>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AD0935-25B5-4E1D-BB3F-213E10897BDF}" type="datetimeFigureOut">
              <a:rPr lang="tr-TR" smtClean="0"/>
              <a:pPr/>
              <a:t>27.02.2024</a:t>
            </a:fld>
            <a:endParaRPr lang="tr-TR"/>
          </a:p>
        </p:txBody>
      </p:sp>
      <p:sp>
        <p:nvSpPr>
          <p:cNvPr id="4" name="3 Slayt Görüntüsü Yer Tutucusu"/>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4 Not Yer Tutucusu"/>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6" name="5 Altbilgi Yer Tutucusu"/>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6 Slayt Numarası Yer Tutucusu"/>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11B0CC-053C-4EE5-9259-30C74642B01C}" type="slidenum">
              <a:rPr lang="tr-TR" smtClean="0"/>
              <a:pPr/>
              <a:t>‹#›</a:t>
            </a:fld>
            <a:endParaRPr lang="tr-TR"/>
          </a:p>
        </p:txBody>
      </p:sp>
    </p:spTree>
    <p:extLst>
      <p:ext uri="{BB962C8B-B14F-4D97-AF65-F5344CB8AC3E}">
        <p14:creationId xmlns:p14="http://schemas.microsoft.com/office/powerpoint/2010/main" val="2632345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A058B1F2-79A8-4CFE-9D2A-E0E4589893E6}" type="slidenum">
              <a:rPr lang="tr-TR" smtClean="0"/>
              <a:pPr/>
              <a:t>8</a:t>
            </a:fld>
            <a:endParaRPr lang="tr-TR"/>
          </a:p>
        </p:txBody>
      </p:sp>
    </p:spTree>
    <p:extLst>
      <p:ext uri="{BB962C8B-B14F-4D97-AF65-F5344CB8AC3E}">
        <p14:creationId xmlns:p14="http://schemas.microsoft.com/office/powerpoint/2010/main" val="2934758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p:spPr>
        <p:txBody>
          <a:bodyPr/>
          <a:lstStyle/>
          <a:p>
            <a:endParaRPr lang="tr-T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p:spPr>
        <p:txBody>
          <a:bodyPr/>
          <a:lstStyle/>
          <a:p>
            <a:endParaRPr lang="tr-T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p:spPr>
        <p:txBody>
          <a:bodyPr/>
          <a:lstStyle/>
          <a:p>
            <a:endParaRPr lang="tr-T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F49DABEF-375F-4759-8BD9-4B609D0F9738}" type="slidenum">
              <a:rPr lang="tr-TR" smtClean="0"/>
              <a:pPr/>
              <a:t>83</a:t>
            </a:fld>
            <a:endParaRPr lang="tr-T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pPr eaLnBrk="1" hangingPunct="1"/>
            <a:endParaRPr lang="tr-T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p:spPr>
        <p:txBody>
          <a:bodyPr/>
          <a:lstStyle/>
          <a:p>
            <a:endParaRPr lang="tr-T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141AA8C3-BF51-493A-BF24-6C18E0E08BA0}" type="slidenum">
              <a:rPr lang="tr-TR" smtClean="0"/>
              <a:pPr/>
              <a:t>85</a:t>
            </a:fld>
            <a:endParaRPr lang="tr-T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p:spPr>
        <p:txBody>
          <a:bodyPr/>
          <a:lstStyle/>
          <a:p>
            <a:pPr eaLnBrk="1" hangingPunct="1"/>
            <a:endParaRPr lang="tr-T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ln/>
        </p:spPr>
      </p:sp>
      <p:sp>
        <p:nvSpPr>
          <p:cNvPr id="126979" name="Rectangle 3"/>
          <p:cNvSpPr>
            <a:spLocks noGrp="1" noChangeArrowheads="1"/>
          </p:cNvSpPr>
          <p:nvPr>
            <p:ph type="body" idx="1"/>
          </p:nvPr>
        </p:nvSpPr>
        <p:spPr>
          <a:noFill/>
          <a:ln/>
        </p:spPr>
        <p:txBody>
          <a:bodyPr/>
          <a:lstStyle/>
          <a:p>
            <a:endParaRPr lang="tr-T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p:spPr>
        <p:txBody>
          <a:bodyPr/>
          <a:lstStyle/>
          <a:p>
            <a:endParaRPr lang="tr-T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p:spPr>
        <p:txBody>
          <a:bodyPr/>
          <a:lstStyle/>
          <a:p>
            <a:endParaRPr lang="tr-T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p:spPr>
        <p:txBody>
          <a:bodyPr/>
          <a:lstStyle/>
          <a:p>
            <a:endParaRPr lang="tr-T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A058B1F2-79A8-4CFE-9D2A-E0E4589893E6}" type="slidenum">
              <a:rPr lang="tr-TR" smtClean="0"/>
              <a:pPr/>
              <a:t>46</a:t>
            </a:fld>
            <a:endParaRPr lang="tr-TR"/>
          </a:p>
        </p:txBody>
      </p:sp>
    </p:spTree>
    <p:extLst>
      <p:ext uri="{BB962C8B-B14F-4D97-AF65-F5344CB8AC3E}">
        <p14:creationId xmlns:p14="http://schemas.microsoft.com/office/powerpoint/2010/main" val="2575854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p:spPr>
        <p:txBody>
          <a:bodyPr/>
          <a:lstStyle/>
          <a:p>
            <a:endParaRPr lang="tr-T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endParaRPr lang="tr-T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a:noFill/>
          <a:ln/>
        </p:spPr>
        <p:txBody>
          <a:bodyPr/>
          <a:lstStyle/>
          <a:p>
            <a:endParaRPr lang="tr-T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p:spPr>
        <p:txBody>
          <a:bodyPr/>
          <a:lstStyle/>
          <a:p>
            <a:endParaRPr lang="tr-T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a:ln/>
        </p:spPr>
        <p:txBody>
          <a:bodyPr/>
          <a:lstStyle/>
          <a:p>
            <a:endParaRPr lang="tr-T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11F9074F-A8D1-4BD7-A2A4-E4BA102522B1}" type="slidenum">
              <a:rPr lang="tr-TR" smtClean="0"/>
              <a:pPr/>
              <a:t>95</a:t>
            </a:fld>
            <a:endParaRPr lang="tr-T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p:spPr>
        <p:txBody>
          <a:bodyPr/>
          <a:lstStyle/>
          <a:p>
            <a:pPr eaLnBrk="1" hangingPunct="1"/>
            <a:endParaRPr lang="tr-T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ln/>
        </p:spPr>
        <p:txBody>
          <a:bodyPr/>
          <a:lstStyle/>
          <a:p>
            <a:endParaRPr lang="tr-T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p:spPr>
        <p:txBody>
          <a:bodyPr/>
          <a:lstStyle/>
          <a:p>
            <a:endParaRPr lang="tr-T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p:spPr>
        <p:txBody>
          <a:bodyPr/>
          <a:lstStyle/>
          <a:p>
            <a:endParaRPr lang="tr-T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B54F9902-CCE5-4094-B270-18382DF13A7E}" type="slidenum">
              <a:rPr lang="tr-TR" smtClean="0"/>
              <a:pPr/>
              <a:t>99</a:t>
            </a:fld>
            <a:endParaRPr lang="tr-T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p:spPr>
        <p:txBody>
          <a:bodyPr/>
          <a:lstStyle/>
          <a:p>
            <a:pPr eaLnBrk="1" hangingPunct="1"/>
            <a:endParaRPr lang="tr-T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A058B1F2-79A8-4CFE-9D2A-E0E4589893E6}" type="slidenum">
              <a:rPr lang="tr-TR" smtClean="0"/>
              <a:pPr/>
              <a:t>53</a:t>
            </a:fld>
            <a:endParaRPr lang="tr-TR"/>
          </a:p>
        </p:txBody>
      </p:sp>
    </p:spTree>
    <p:extLst>
      <p:ext uri="{BB962C8B-B14F-4D97-AF65-F5344CB8AC3E}">
        <p14:creationId xmlns:p14="http://schemas.microsoft.com/office/powerpoint/2010/main" val="344938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8D85718E-B81C-4750-99DB-6A19D4E5333D}" type="slidenum">
              <a:rPr lang="tr-TR" smtClean="0"/>
              <a:pPr/>
              <a:t>100</a:t>
            </a:fld>
            <a:endParaRPr lang="tr-T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p:spPr>
        <p:txBody>
          <a:bodyPr/>
          <a:lstStyle/>
          <a:p>
            <a:pPr eaLnBrk="1" hangingPunct="1"/>
            <a:endParaRPr lang="tr-T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5C27700B-0F36-4D8D-99A6-99D9E5668892}" type="slidenum">
              <a:rPr lang="tr-TR" smtClean="0"/>
              <a:pPr/>
              <a:t>101</a:t>
            </a:fld>
            <a:endParaRPr lang="tr-T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p:spPr>
        <p:txBody>
          <a:bodyPr/>
          <a:lstStyle/>
          <a:p>
            <a:pPr eaLnBrk="1" hangingPunct="1"/>
            <a:endParaRPr lang="tr-T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a:noFill/>
          <a:ln/>
        </p:spPr>
        <p:txBody>
          <a:bodyPr/>
          <a:lstStyle/>
          <a:p>
            <a:endParaRPr lang="tr-T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noFill/>
          <a:ln/>
        </p:spPr>
        <p:txBody>
          <a:bodyPr/>
          <a:lstStyle/>
          <a:p>
            <a:endParaRPr lang="tr-T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a:noFill/>
          <a:ln/>
        </p:spPr>
        <p:txBody>
          <a:bodyPr/>
          <a:lstStyle/>
          <a:p>
            <a:endParaRPr lang="tr-T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a:noFill/>
          <a:ln/>
        </p:spPr>
        <p:txBody>
          <a:bodyPr/>
          <a:lstStyle/>
          <a:p>
            <a:endParaRPr lang="tr-T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7E941912-7488-4A07-A0FE-363ACBB3FC89}" type="slidenum">
              <a:rPr lang="tr-TR" smtClean="0"/>
              <a:pPr/>
              <a:t>106</a:t>
            </a:fld>
            <a:endParaRPr lang="tr-T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tr-T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23688AE2-7934-43F7-AE70-A148B660354A}" type="slidenum">
              <a:rPr lang="tr-TR" smtClean="0"/>
              <a:pPr/>
              <a:t>107</a:t>
            </a:fld>
            <a:endParaRPr lang="tr-T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p:spPr>
        <p:txBody>
          <a:bodyPr/>
          <a:lstStyle/>
          <a:p>
            <a:pPr eaLnBrk="1" hangingPunct="1"/>
            <a:endParaRPr lang="tr-T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p:spPr>
        <p:txBody>
          <a:bodyPr/>
          <a:lstStyle/>
          <a:p>
            <a:endParaRPr lang="tr-T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p:spPr>
        <p:txBody>
          <a:bodyPr/>
          <a:lstStyle/>
          <a:p>
            <a:endParaRPr lang="tr-T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2025A14B-2A62-4C64-A756-CC52A6D00623}" type="slidenum">
              <a:rPr lang="tr-TR" smtClean="0"/>
              <a:pPr eaLnBrk="1" hangingPunct="1">
                <a:defRPr/>
              </a:pPr>
              <a:t>73</a:t>
            </a:fld>
            <a:endParaRPr lang="tr-TR"/>
          </a:p>
        </p:txBody>
      </p:sp>
      <p:sp>
        <p:nvSpPr>
          <p:cNvPr id="1351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tr-TR" altLang="tr-TR"/>
              <a:t>Hasar durumunda derhal gazı veren firmaya haber verilmelidir.</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a:noFill/>
          <a:ln/>
        </p:spPr>
        <p:txBody>
          <a:bodyPr/>
          <a:lstStyle/>
          <a:p>
            <a:endParaRPr lang="tr-T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a:noFill/>
          <a:ln/>
        </p:spPr>
        <p:txBody>
          <a:bodyPr/>
          <a:lstStyle/>
          <a:p>
            <a:endParaRPr lang="tr-T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a:noFill/>
          <a:ln/>
        </p:spPr>
        <p:txBody>
          <a:bodyPr/>
          <a:lstStyle/>
          <a:p>
            <a:endParaRPr lang="tr-T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A058B1F2-79A8-4CFE-9D2A-E0E4589893E6}" type="slidenum">
              <a:rPr lang="tr-TR" smtClean="0"/>
              <a:pPr/>
              <a:t>75</a:t>
            </a:fld>
            <a:endParaRPr lang="tr-TR"/>
          </a:p>
        </p:txBody>
      </p:sp>
    </p:spTree>
    <p:extLst>
      <p:ext uri="{BB962C8B-B14F-4D97-AF65-F5344CB8AC3E}">
        <p14:creationId xmlns:p14="http://schemas.microsoft.com/office/powerpoint/2010/main" val="4192070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AD4FF495-E62C-432A-8D7F-263CB44972AC}" type="slidenum">
              <a:rPr lang="tr-TR" smtClean="0"/>
              <a:pPr/>
              <a:t>76</a:t>
            </a:fld>
            <a:endParaRPr lang="tr-T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pPr eaLnBrk="1" hangingPunct="1"/>
            <a:endParaRPr lang="tr-T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p:spPr>
        <p:txBody>
          <a:bodyPr/>
          <a:lstStyle/>
          <a:p>
            <a:endParaRPr lang="tr-T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p:spPr>
        <p:txBody>
          <a:bodyPr/>
          <a:lstStyle/>
          <a:p>
            <a:endParaRPr lang="tr-T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a:ln/>
        </p:spPr>
        <p:txBody>
          <a:bodyPr/>
          <a:lstStyle/>
          <a:p>
            <a:endParaRPr lang="tr-T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tr-TR"/>
              <a:t>Asıl başlık stili için tıklatın</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tıklatın</a:t>
            </a:r>
            <a:endParaRPr lang="en-US" dirty="0"/>
          </a:p>
        </p:txBody>
      </p:sp>
      <p:sp>
        <p:nvSpPr>
          <p:cNvPr id="4" name="Date Placeholder 3"/>
          <p:cNvSpPr>
            <a:spLocks noGrp="1"/>
          </p:cNvSpPr>
          <p:nvPr>
            <p:ph type="dt" sz="half" idx="10"/>
          </p:nvPr>
        </p:nvSpPr>
        <p:spPr/>
        <p:txBody>
          <a:bodyPr/>
          <a:lstStyle/>
          <a:p>
            <a:pPr>
              <a:defRPr/>
            </a:pPr>
            <a:endParaRPr lang="es-ES"/>
          </a:p>
        </p:txBody>
      </p:sp>
      <p:sp>
        <p:nvSpPr>
          <p:cNvPr id="5" name="Footer Placeholder 4"/>
          <p:cNvSpPr>
            <a:spLocks noGrp="1"/>
          </p:cNvSpPr>
          <p:nvPr>
            <p:ph type="ftr" sz="quarter" idx="11"/>
          </p:nvPr>
        </p:nvSpPr>
        <p:spPr/>
        <p:txBody>
          <a:bodyPr/>
          <a:lstStyle/>
          <a:p>
            <a:pPr>
              <a:defRPr/>
            </a:pPr>
            <a:endParaRPr lang="es-ES"/>
          </a:p>
        </p:txBody>
      </p:sp>
      <p:sp>
        <p:nvSpPr>
          <p:cNvPr id="6" name="Slide Number Placeholder 5"/>
          <p:cNvSpPr>
            <a:spLocks noGrp="1"/>
          </p:cNvSpPr>
          <p:nvPr>
            <p:ph type="sldNum" sz="quarter" idx="12"/>
          </p:nvPr>
        </p:nvSpPr>
        <p:spPr/>
        <p:txBody>
          <a:bodyPr/>
          <a:lstStyle/>
          <a:p>
            <a:pPr>
              <a:defRPr/>
            </a:pPr>
            <a:fld id="{3404C349-0293-4C5B-BD61-8968F696ECA6}" type="slidenum">
              <a:rPr lang="es-ES" smtClean="0"/>
              <a:pPr>
                <a:defRPr/>
              </a:pPr>
              <a:t>‹#›</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a:p>
        </p:txBody>
      </p:sp>
      <p:sp>
        <p:nvSpPr>
          <p:cNvPr id="3" name="Vertical Text Placeholder 2"/>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Date Placeholder 3"/>
          <p:cNvSpPr>
            <a:spLocks noGrp="1"/>
          </p:cNvSpPr>
          <p:nvPr>
            <p:ph type="dt" sz="half" idx="10"/>
          </p:nvPr>
        </p:nvSpPr>
        <p:spPr/>
        <p:txBody>
          <a:bodyPr/>
          <a:lstStyle/>
          <a:p>
            <a:pPr>
              <a:defRPr/>
            </a:pPr>
            <a:endParaRPr lang="es-ES"/>
          </a:p>
        </p:txBody>
      </p:sp>
      <p:sp>
        <p:nvSpPr>
          <p:cNvPr id="5" name="Footer Placeholder 4"/>
          <p:cNvSpPr>
            <a:spLocks noGrp="1"/>
          </p:cNvSpPr>
          <p:nvPr>
            <p:ph type="ftr" sz="quarter" idx="11"/>
          </p:nvPr>
        </p:nvSpPr>
        <p:spPr/>
        <p:txBody>
          <a:bodyPr/>
          <a:lstStyle/>
          <a:p>
            <a:pPr>
              <a:defRPr/>
            </a:pPr>
            <a:endParaRPr lang="es-ES"/>
          </a:p>
        </p:txBody>
      </p:sp>
      <p:sp>
        <p:nvSpPr>
          <p:cNvPr id="6" name="Slide Number Placeholder 5"/>
          <p:cNvSpPr>
            <a:spLocks noGrp="1"/>
          </p:cNvSpPr>
          <p:nvPr>
            <p:ph type="sldNum" sz="quarter" idx="12"/>
          </p:nvPr>
        </p:nvSpPr>
        <p:spPr/>
        <p:txBody>
          <a:bodyPr/>
          <a:lstStyle/>
          <a:p>
            <a:pPr>
              <a:defRPr/>
            </a:pPr>
            <a:fld id="{FB694EDE-81EF-4BAB-96DB-6066A9EED78C}" type="slidenum">
              <a:rPr lang="es-ES" smtClean="0"/>
              <a:pPr>
                <a:defRPr/>
              </a:pPr>
              <a:t>‹#›</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tr-TR"/>
              <a:t>Asıl başlık stili için tıklatın</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Date Placeholder 3"/>
          <p:cNvSpPr>
            <a:spLocks noGrp="1"/>
          </p:cNvSpPr>
          <p:nvPr>
            <p:ph type="dt" sz="half" idx="10"/>
          </p:nvPr>
        </p:nvSpPr>
        <p:spPr/>
        <p:txBody>
          <a:bodyPr/>
          <a:lstStyle/>
          <a:p>
            <a:pPr>
              <a:defRPr/>
            </a:pPr>
            <a:endParaRPr lang="es-ES"/>
          </a:p>
        </p:txBody>
      </p:sp>
      <p:sp>
        <p:nvSpPr>
          <p:cNvPr id="5" name="Footer Placeholder 4"/>
          <p:cNvSpPr>
            <a:spLocks noGrp="1"/>
          </p:cNvSpPr>
          <p:nvPr>
            <p:ph type="ftr" sz="quarter" idx="11"/>
          </p:nvPr>
        </p:nvSpPr>
        <p:spPr/>
        <p:txBody>
          <a:bodyPr/>
          <a:lstStyle/>
          <a:p>
            <a:pPr>
              <a:defRPr/>
            </a:pPr>
            <a:endParaRPr lang="es-ES"/>
          </a:p>
        </p:txBody>
      </p:sp>
      <p:sp>
        <p:nvSpPr>
          <p:cNvPr id="6" name="Slide Number Placeholder 5"/>
          <p:cNvSpPr>
            <a:spLocks noGrp="1"/>
          </p:cNvSpPr>
          <p:nvPr>
            <p:ph type="sldNum" sz="quarter" idx="12"/>
          </p:nvPr>
        </p:nvSpPr>
        <p:spPr/>
        <p:txBody>
          <a:bodyPr/>
          <a:lstStyle/>
          <a:p>
            <a:pPr>
              <a:defRPr/>
            </a:pPr>
            <a:fld id="{D900CEFE-2B5D-4039-8D04-AC77E9226A17}" type="slidenum">
              <a:rPr lang="es-ES" smtClean="0"/>
              <a:pPr>
                <a:defRPr/>
              </a:pPr>
              <a:t>‹#›</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a:p>
        </p:txBody>
      </p:sp>
      <p:sp>
        <p:nvSpPr>
          <p:cNvPr id="3" name="Content Placeholder 2"/>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Date Placeholder 3"/>
          <p:cNvSpPr>
            <a:spLocks noGrp="1"/>
          </p:cNvSpPr>
          <p:nvPr>
            <p:ph type="dt" sz="half" idx="10"/>
          </p:nvPr>
        </p:nvSpPr>
        <p:spPr/>
        <p:txBody>
          <a:bodyPr/>
          <a:lstStyle/>
          <a:p>
            <a:pPr>
              <a:defRPr/>
            </a:pPr>
            <a:endParaRPr lang="es-ES"/>
          </a:p>
        </p:txBody>
      </p:sp>
      <p:sp>
        <p:nvSpPr>
          <p:cNvPr id="5" name="Footer Placeholder 4"/>
          <p:cNvSpPr>
            <a:spLocks noGrp="1"/>
          </p:cNvSpPr>
          <p:nvPr>
            <p:ph type="ftr" sz="quarter" idx="11"/>
          </p:nvPr>
        </p:nvSpPr>
        <p:spPr/>
        <p:txBody>
          <a:bodyPr/>
          <a:lstStyle/>
          <a:p>
            <a:pPr>
              <a:defRPr/>
            </a:pPr>
            <a:endParaRPr lang="es-ES"/>
          </a:p>
        </p:txBody>
      </p:sp>
      <p:sp>
        <p:nvSpPr>
          <p:cNvPr id="6" name="Slide Number Placeholder 5"/>
          <p:cNvSpPr>
            <a:spLocks noGrp="1"/>
          </p:cNvSpPr>
          <p:nvPr>
            <p:ph type="sldNum" sz="quarter" idx="12"/>
          </p:nvPr>
        </p:nvSpPr>
        <p:spPr/>
        <p:txBody>
          <a:bodyPr/>
          <a:lstStyle/>
          <a:p>
            <a:pPr>
              <a:defRPr/>
            </a:pPr>
            <a:fld id="{7289ED51-3D18-45F8-86FC-FD8561268021}" type="slidenum">
              <a:rPr lang="es-ES" smtClean="0"/>
              <a:pPr>
                <a:defRPr/>
              </a:pPr>
              <a:t>‹#›</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tr-TR"/>
              <a:t>Asıl başlık stili için tıklatın</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tıklatın</a:t>
            </a:r>
          </a:p>
        </p:txBody>
      </p:sp>
      <p:sp>
        <p:nvSpPr>
          <p:cNvPr id="4" name="Date Placeholder 3"/>
          <p:cNvSpPr>
            <a:spLocks noGrp="1"/>
          </p:cNvSpPr>
          <p:nvPr>
            <p:ph type="dt" sz="half" idx="10"/>
          </p:nvPr>
        </p:nvSpPr>
        <p:spPr/>
        <p:txBody>
          <a:bodyPr/>
          <a:lstStyle/>
          <a:p>
            <a:pPr>
              <a:defRPr/>
            </a:pPr>
            <a:endParaRPr lang="es-ES"/>
          </a:p>
        </p:txBody>
      </p:sp>
      <p:sp>
        <p:nvSpPr>
          <p:cNvPr id="5" name="Footer Placeholder 4"/>
          <p:cNvSpPr>
            <a:spLocks noGrp="1"/>
          </p:cNvSpPr>
          <p:nvPr>
            <p:ph type="ftr" sz="quarter" idx="11"/>
          </p:nvPr>
        </p:nvSpPr>
        <p:spPr/>
        <p:txBody>
          <a:bodyPr/>
          <a:lstStyle/>
          <a:p>
            <a:pPr>
              <a:defRPr/>
            </a:pPr>
            <a:endParaRPr lang="es-ES"/>
          </a:p>
        </p:txBody>
      </p:sp>
      <p:sp>
        <p:nvSpPr>
          <p:cNvPr id="6" name="Slide Number Placeholder 5"/>
          <p:cNvSpPr>
            <a:spLocks noGrp="1"/>
          </p:cNvSpPr>
          <p:nvPr>
            <p:ph type="sldNum" sz="quarter" idx="12"/>
          </p:nvPr>
        </p:nvSpPr>
        <p:spPr/>
        <p:txBody>
          <a:bodyPr/>
          <a:lstStyle/>
          <a:p>
            <a:pPr>
              <a:defRPr/>
            </a:pPr>
            <a:fld id="{B1E30559-BAA3-4562-8020-B6DCEE6D0E3E}" type="slidenum">
              <a:rPr lang="es-ES" smtClean="0"/>
              <a:pPr>
                <a:defRPr/>
              </a:pPr>
              <a:t>‹#›</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pPr>
              <a:defRPr/>
            </a:pPr>
            <a:endParaRPr lang="es-ES"/>
          </a:p>
        </p:txBody>
      </p:sp>
      <p:sp>
        <p:nvSpPr>
          <p:cNvPr id="6" name="Footer Placeholder 5"/>
          <p:cNvSpPr>
            <a:spLocks noGrp="1"/>
          </p:cNvSpPr>
          <p:nvPr>
            <p:ph type="ftr" sz="quarter" idx="11"/>
          </p:nvPr>
        </p:nvSpPr>
        <p:spPr/>
        <p:txBody>
          <a:bodyPr/>
          <a:lstStyle/>
          <a:p>
            <a:pPr>
              <a:defRPr/>
            </a:pPr>
            <a:endParaRPr lang="es-ES"/>
          </a:p>
        </p:txBody>
      </p:sp>
      <p:sp>
        <p:nvSpPr>
          <p:cNvPr id="7" name="Slide Number Placeholder 6"/>
          <p:cNvSpPr>
            <a:spLocks noGrp="1"/>
          </p:cNvSpPr>
          <p:nvPr>
            <p:ph type="sldNum" sz="quarter" idx="12"/>
          </p:nvPr>
        </p:nvSpPr>
        <p:spPr/>
        <p:txBody>
          <a:bodyPr/>
          <a:lstStyle/>
          <a:p>
            <a:pPr>
              <a:defRPr/>
            </a:pPr>
            <a:fld id="{8D37490C-9C1B-4AC9-A719-5CB7A5E923CD}" type="slidenum">
              <a:rPr lang="es-ES" smtClean="0"/>
              <a:pPr>
                <a:defRPr/>
              </a:pPr>
              <a:t>‹#›</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 için tıklatın</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7" name="Date Placeholder 6"/>
          <p:cNvSpPr>
            <a:spLocks noGrp="1"/>
          </p:cNvSpPr>
          <p:nvPr>
            <p:ph type="dt" sz="half" idx="10"/>
          </p:nvPr>
        </p:nvSpPr>
        <p:spPr/>
        <p:txBody>
          <a:bodyPr/>
          <a:lstStyle/>
          <a:p>
            <a:pPr>
              <a:defRPr/>
            </a:pPr>
            <a:endParaRPr lang="es-ES"/>
          </a:p>
        </p:txBody>
      </p:sp>
      <p:sp>
        <p:nvSpPr>
          <p:cNvPr id="8" name="Footer Placeholder 7"/>
          <p:cNvSpPr>
            <a:spLocks noGrp="1"/>
          </p:cNvSpPr>
          <p:nvPr>
            <p:ph type="ftr" sz="quarter" idx="11"/>
          </p:nvPr>
        </p:nvSpPr>
        <p:spPr/>
        <p:txBody>
          <a:bodyPr/>
          <a:lstStyle/>
          <a:p>
            <a:pPr>
              <a:defRPr/>
            </a:pPr>
            <a:endParaRPr lang="es-ES"/>
          </a:p>
        </p:txBody>
      </p:sp>
      <p:sp>
        <p:nvSpPr>
          <p:cNvPr id="9" name="Slide Number Placeholder 8"/>
          <p:cNvSpPr>
            <a:spLocks noGrp="1"/>
          </p:cNvSpPr>
          <p:nvPr>
            <p:ph type="sldNum" sz="quarter" idx="12"/>
          </p:nvPr>
        </p:nvSpPr>
        <p:spPr/>
        <p:txBody>
          <a:bodyPr/>
          <a:lstStyle/>
          <a:p>
            <a:pPr>
              <a:defRPr/>
            </a:pPr>
            <a:fld id="{52C19F1E-C2C4-43B8-BE68-DBAC4ECF8BE2}" type="slidenum">
              <a:rPr lang="es-ES" smtClean="0"/>
              <a:pPr>
                <a:defRPr/>
              </a:pPr>
              <a:t>‹#›</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 için tıklatın</a:t>
            </a:r>
            <a:endParaRPr lang="en-US"/>
          </a:p>
        </p:txBody>
      </p:sp>
      <p:sp>
        <p:nvSpPr>
          <p:cNvPr id="3" name="Date Placeholder 2"/>
          <p:cNvSpPr>
            <a:spLocks noGrp="1"/>
          </p:cNvSpPr>
          <p:nvPr>
            <p:ph type="dt" sz="half" idx="10"/>
          </p:nvPr>
        </p:nvSpPr>
        <p:spPr/>
        <p:txBody>
          <a:bodyPr/>
          <a:lstStyle/>
          <a:p>
            <a:pPr>
              <a:defRPr/>
            </a:pPr>
            <a:endParaRPr lang="es-ES"/>
          </a:p>
        </p:txBody>
      </p:sp>
      <p:sp>
        <p:nvSpPr>
          <p:cNvPr id="4" name="Footer Placeholder 3"/>
          <p:cNvSpPr>
            <a:spLocks noGrp="1"/>
          </p:cNvSpPr>
          <p:nvPr>
            <p:ph type="ftr" sz="quarter" idx="11"/>
          </p:nvPr>
        </p:nvSpPr>
        <p:spPr/>
        <p:txBody>
          <a:bodyPr/>
          <a:lstStyle/>
          <a:p>
            <a:pPr>
              <a:defRPr/>
            </a:pPr>
            <a:endParaRPr lang="es-ES"/>
          </a:p>
        </p:txBody>
      </p:sp>
      <p:sp>
        <p:nvSpPr>
          <p:cNvPr id="5" name="Slide Number Placeholder 4"/>
          <p:cNvSpPr>
            <a:spLocks noGrp="1"/>
          </p:cNvSpPr>
          <p:nvPr>
            <p:ph type="sldNum" sz="quarter" idx="12"/>
          </p:nvPr>
        </p:nvSpPr>
        <p:spPr/>
        <p:txBody>
          <a:bodyPr/>
          <a:lstStyle/>
          <a:p>
            <a:pPr>
              <a:defRPr/>
            </a:pPr>
            <a:fld id="{E68FA1EF-296B-40C1-B636-00A926A74512}" type="slidenum">
              <a:rPr lang="es-ES" smtClean="0"/>
              <a:pPr>
                <a:defRPr/>
              </a:pPr>
              <a:t>‹#›</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s-ES"/>
          </a:p>
        </p:txBody>
      </p:sp>
      <p:sp>
        <p:nvSpPr>
          <p:cNvPr id="3" name="Footer Placeholder 2"/>
          <p:cNvSpPr>
            <a:spLocks noGrp="1"/>
          </p:cNvSpPr>
          <p:nvPr>
            <p:ph type="ftr" sz="quarter" idx="11"/>
          </p:nvPr>
        </p:nvSpPr>
        <p:spPr/>
        <p:txBody>
          <a:bodyPr/>
          <a:lstStyle/>
          <a:p>
            <a:pPr>
              <a:defRPr/>
            </a:pPr>
            <a:endParaRPr lang="es-ES"/>
          </a:p>
        </p:txBody>
      </p:sp>
      <p:sp>
        <p:nvSpPr>
          <p:cNvPr id="4" name="Slide Number Placeholder 3"/>
          <p:cNvSpPr>
            <a:spLocks noGrp="1"/>
          </p:cNvSpPr>
          <p:nvPr>
            <p:ph type="sldNum" sz="quarter" idx="12"/>
          </p:nvPr>
        </p:nvSpPr>
        <p:spPr/>
        <p:txBody>
          <a:bodyPr/>
          <a:lstStyle/>
          <a:p>
            <a:pPr>
              <a:defRPr/>
            </a:pPr>
            <a:fld id="{3C5D3AC1-5A64-441E-A1A8-9FAE71C6AF66}" type="slidenum">
              <a:rPr lang="es-ES" smtClean="0"/>
              <a:pPr>
                <a:defRPr/>
              </a:pPr>
              <a:t>‹#›</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tr-TR"/>
              <a:t>Asıl başlık stili için tıklatın</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5" name="Date Placeholder 4"/>
          <p:cNvSpPr>
            <a:spLocks noGrp="1"/>
          </p:cNvSpPr>
          <p:nvPr>
            <p:ph type="dt" sz="half" idx="10"/>
          </p:nvPr>
        </p:nvSpPr>
        <p:spPr/>
        <p:txBody>
          <a:bodyPr/>
          <a:lstStyle/>
          <a:p>
            <a:pPr>
              <a:defRPr/>
            </a:pPr>
            <a:endParaRPr lang="es-ES"/>
          </a:p>
        </p:txBody>
      </p:sp>
      <p:sp>
        <p:nvSpPr>
          <p:cNvPr id="6" name="Footer Placeholder 5"/>
          <p:cNvSpPr>
            <a:spLocks noGrp="1"/>
          </p:cNvSpPr>
          <p:nvPr>
            <p:ph type="ftr" sz="quarter" idx="11"/>
          </p:nvPr>
        </p:nvSpPr>
        <p:spPr/>
        <p:txBody>
          <a:bodyPr/>
          <a:lstStyle/>
          <a:p>
            <a:pPr>
              <a:defRPr/>
            </a:pPr>
            <a:endParaRPr lang="es-ES"/>
          </a:p>
        </p:txBody>
      </p:sp>
      <p:sp>
        <p:nvSpPr>
          <p:cNvPr id="7" name="Slide Number Placeholder 6"/>
          <p:cNvSpPr>
            <a:spLocks noGrp="1"/>
          </p:cNvSpPr>
          <p:nvPr>
            <p:ph type="sldNum" sz="quarter" idx="12"/>
          </p:nvPr>
        </p:nvSpPr>
        <p:spPr/>
        <p:txBody>
          <a:bodyPr/>
          <a:lstStyle/>
          <a:p>
            <a:pPr>
              <a:defRPr/>
            </a:pPr>
            <a:fld id="{9D65BA48-3AB7-42AA-A309-B1E404C47DBD}" type="slidenum">
              <a:rPr lang="es-ES" smtClean="0"/>
              <a:pPr>
                <a:defRPr/>
              </a:pPr>
              <a:t>‹#›</a:t>
            </a:fld>
            <a:endParaRPr lang="es-ES"/>
          </a:p>
        </p:txBody>
      </p:sp>
      <p:sp>
        <p:nvSpPr>
          <p:cNvPr id="9" name="Content Placeholder 8"/>
          <p:cNvSpPr>
            <a:spLocks noGrp="1"/>
          </p:cNvSpPr>
          <p:nvPr>
            <p:ph sz="quarter" idx="13"/>
          </p:nvPr>
        </p:nvSpPr>
        <p:spPr>
          <a:xfrm>
            <a:off x="304800" y="381000"/>
            <a:ext cx="7772400" cy="4942840"/>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tr-TR"/>
              <a:t>Asıl başlık stili için tıklatın</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simgeyi tıklatın</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tıklatın</a:t>
            </a:r>
          </a:p>
        </p:txBody>
      </p:sp>
      <p:sp>
        <p:nvSpPr>
          <p:cNvPr id="8" name="Date Placeholder 7"/>
          <p:cNvSpPr>
            <a:spLocks noGrp="1"/>
          </p:cNvSpPr>
          <p:nvPr>
            <p:ph type="dt" sz="half" idx="10"/>
          </p:nvPr>
        </p:nvSpPr>
        <p:spPr/>
        <p:txBody>
          <a:bodyPr/>
          <a:lstStyle/>
          <a:p>
            <a:pPr>
              <a:defRPr/>
            </a:pPr>
            <a:endParaRPr lang="es-ES"/>
          </a:p>
        </p:txBody>
      </p:sp>
      <p:sp>
        <p:nvSpPr>
          <p:cNvPr id="9" name="Slide Number Placeholder 8"/>
          <p:cNvSpPr>
            <a:spLocks noGrp="1"/>
          </p:cNvSpPr>
          <p:nvPr>
            <p:ph type="sldNum" sz="quarter" idx="11"/>
          </p:nvPr>
        </p:nvSpPr>
        <p:spPr/>
        <p:txBody>
          <a:bodyPr/>
          <a:lstStyle/>
          <a:p>
            <a:pPr>
              <a:defRPr/>
            </a:pPr>
            <a:fld id="{D731D35F-B073-4216-8697-E08C0989EA53}" type="slidenum">
              <a:rPr lang="es-ES" smtClean="0"/>
              <a:pPr>
                <a:defRPr/>
              </a:pPr>
              <a:t>‹#›</a:t>
            </a:fld>
            <a:endParaRPr lang="es-ES"/>
          </a:p>
        </p:txBody>
      </p:sp>
      <p:sp>
        <p:nvSpPr>
          <p:cNvPr id="10" name="Footer Placeholder 9"/>
          <p:cNvSpPr>
            <a:spLocks noGrp="1"/>
          </p:cNvSpPr>
          <p:nvPr>
            <p:ph type="ftr" sz="quarter" idx="12"/>
          </p:nvPr>
        </p:nvSpPr>
        <p:spPr/>
        <p:txBody>
          <a:bodyPr/>
          <a:lstStyle/>
          <a:p>
            <a:pPr>
              <a:defRPr/>
            </a:pPr>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tr-TR"/>
              <a:t>Asıl başlık stili için tıklatın</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pPr>
              <a:defRPr/>
            </a:pPr>
            <a:fld id="{8752DBB7-8610-4E58-9205-33D206425DAC}" type="slidenum">
              <a:rPr lang="es-ES" smtClean="0"/>
              <a:pPr>
                <a:defRPr/>
              </a:pPr>
              <a:t>‹#›</a:t>
            </a:fld>
            <a:endParaRPr lang="es-E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pPr>
              <a:defRPr/>
            </a:pPr>
            <a:endParaRPr lang="es-E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pPr>
              <a:defRPr/>
            </a:pPr>
            <a:endParaRPr lang="es-E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10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6.xml"/><Relationship Id="rId5" Type="http://schemas.microsoft.com/office/2007/relationships/hdphoto" Target="../media/hdphoto6.wdp"/><Relationship Id="rId4" Type="http://schemas.openxmlformats.org/officeDocument/2006/relationships/image" Target="../media/image31.jpeg"/></Relationships>
</file>

<file path=ppt/slides/_rels/slide4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9.wdp"/></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0.wdp"/></Relationships>
</file>

<file path=ppt/slides/_rels/slide7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1.wdp"/></Relationships>
</file>

<file path=ppt/slides/_rels/slide8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9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ctrTitle"/>
          </p:nvPr>
        </p:nvSpPr>
        <p:spPr>
          <a:xfrm>
            <a:off x="611560" y="1124744"/>
            <a:ext cx="7772400" cy="1470025"/>
          </a:xfrm>
        </p:spPr>
        <p:txBody>
          <a:bodyPr>
            <a:normAutofit fontScale="90000"/>
          </a:bodyPr>
          <a:lstStyle/>
          <a:p>
            <a:r>
              <a:rPr lang="tr-TR" sz="5400" b="1" dirty="0">
                <a:solidFill>
                  <a:schemeClr val="accent1">
                    <a:lumMod val="50000"/>
                  </a:schemeClr>
                </a:solidFill>
              </a:rPr>
              <a:t>İş Sağlığı ve Güvenliği II</a:t>
            </a:r>
            <a:br>
              <a:rPr lang="tr-TR" sz="5400" b="1" dirty="0">
                <a:solidFill>
                  <a:schemeClr val="accent1">
                    <a:lumMod val="50000"/>
                  </a:schemeClr>
                </a:solidFill>
              </a:rPr>
            </a:br>
            <a:r>
              <a:rPr lang="tr-TR" sz="4400" b="1" dirty="0">
                <a:solidFill>
                  <a:schemeClr val="accent1">
                    <a:lumMod val="50000"/>
                  </a:schemeClr>
                </a:solidFill>
              </a:rPr>
              <a:t>(</a:t>
            </a:r>
            <a:r>
              <a:rPr lang="tr-TR" sz="4400" b="1" dirty="0" err="1">
                <a:solidFill>
                  <a:schemeClr val="accent1">
                    <a:lumMod val="50000"/>
                  </a:schemeClr>
                </a:solidFill>
              </a:rPr>
              <a:t>Occupational</a:t>
            </a:r>
            <a:r>
              <a:rPr lang="tr-TR" sz="4400" b="1" dirty="0">
                <a:solidFill>
                  <a:schemeClr val="accent1">
                    <a:lumMod val="50000"/>
                  </a:schemeClr>
                </a:solidFill>
              </a:rPr>
              <a:t> </a:t>
            </a:r>
            <a:r>
              <a:rPr lang="tr-TR" sz="4400" b="1" dirty="0" err="1">
                <a:solidFill>
                  <a:schemeClr val="accent1">
                    <a:lumMod val="50000"/>
                  </a:schemeClr>
                </a:solidFill>
              </a:rPr>
              <a:t>Health</a:t>
            </a:r>
            <a:r>
              <a:rPr lang="tr-TR" sz="4400" b="1" dirty="0">
                <a:solidFill>
                  <a:schemeClr val="accent1">
                    <a:lumMod val="50000"/>
                  </a:schemeClr>
                </a:solidFill>
              </a:rPr>
              <a:t> and </a:t>
            </a:r>
            <a:r>
              <a:rPr lang="tr-TR" sz="4400" b="1" dirty="0" err="1">
                <a:solidFill>
                  <a:schemeClr val="accent1">
                    <a:lumMod val="50000"/>
                  </a:schemeClr>
                </a:solidFill>
              </a:rPr>
              <a:t>Safety</a:t>
            </a:r>
            <a:r>
              <a:rPr lang="tr-TR" b="1" dirty="0">
                <a:solidFill>
                  <a:schemeClr val="accent1">
                    <a:lumMod val="50000"/>
                  </a:schemeClr>
                </a:solidFill>
              </a:rPr>
              <a:t>) </a:t>
            </a:r>
          </a:p>
        </p:txBody>
      </p:sp>
      <p:sp>
        <p:nvSpPr>
          <p:cNvPr id="3" name="2 Alt Başlık"/>
          <p:cNvSpPr>
            <a:spLocks noGrp="1"/>
          </p:cNvSpPr>
          <p:nvPr>
            <p:ph type="subTitle" idx="1"/>
          </p:nvPr>
        </p:nvSpPr>
        <p:spPr>
          <a:xfrm>
            <a:off x="1331640" y="2492896"/>
            <a:ext cx="6400800" cy="1752600"/>
          </a:xfrm>
        </p:spPr>
        <p:txBody>
          <a:bodyPr>
            <a:normAutofit fontScale="85000" lnSpcReduction="20000"/>
          </a:bodyPr>
          <a:lstStyle/>
          <a:p>
            <a:endParaRPr lang="tr-TR" sz="4000" dirty="0">
              <a:solidFill>
                <a:schemeClr val="accent1">
                  <a:lumMod val="50000"/>
                </a:schemeClr>
              </a:solidFill>
            </a:endParaRPr>
          </a:p>
          <a:p>
            <a:endParaRPr lang="tr-TR" sz="4000" dirty="0">
              <a:solidFill>
                <a:schemeClr val="accent1">
                  <a:lumMod val="50000"/>
                </a:schemeClr>
              </a:solidFill>
            </a:endParaRPr>
          </a:p>
          <a:p>
            <a:endParaRPr lang="tr-TR" dirty="0">
              <a:solidFill>
                <a:schemeClr val="accent1">
                  <a:lumMod val="50000"/>
                </a:schemeClr>
              </a:solidFill>
            </a:endParaRPr>
          </a:p>
          <a:p>
            <a:pPr algn="ctr"/>
            <a:r>
              <a:rPr lang="tr-TR" sz="2900" dirty="0">
                <a:solidFill>
                  <a:schemeClr val="accent1">
                    <a:lumMod val="50000"/>
                  </a:schemeClr>
                </a:solidFill>
              </a:rPr>
              <a:t>Dr. Feride Ulu</a:t>
            </a:r>
          </a:p>
        </p:txBody>
      </p:sp>
      <p:pic>
        <p:nvPicPr>
          <p:cNvPr id="4" name="Picture 2" descr="http://www.izmirhaberler.net/wp-content/uploads/2013/02/i%C5%9F-gevenli%C4%9Fi.jpg"/>
          <p:cNvPicPr>
            <a:picLocks noChangeAspect="1" noChangeArrowheads="1"/>
          </p:cNvPicPr>
          <p:nvPr/>
        </p:nvPicPr>
        <p:blipFill>
          <a:blip r:embed="rId2" cstate="print"/>
          <a:srcRect/>
          <a:stretch>
            <a:fillRect/>
          </a:stretch>
        </p:blipFill>
        <p:spPr bwMode="auto">
          <a:xfrm>
            <a:off x="2339752" y="4110637"/>
            <a:ext cx="4952992" cy="2747363"/>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Dikdörtgen"/>
          <p:cNvSpPr/>
          <p:nvPr/>
        </p:nvSpPr>
        <p:spPr>
          <a:xfrm>
            <a:off x="126782" y="-171400"/>
            <a:ext cx="8352674" cy="7478970"/>
          </a:xfrm>
          <a:prstGeom prst="rect">
            <a:avLst/>
          </a:prstGeom>
        </p:spPr>
        <p:txBody>
          <a:bodyPr wrap="square">
            <a:spAutoFit/>
          </a:bodyPr>
          <a:lstStyle/>
          <a:p>
            <a:pPr lvl="0"/>
            <a:r>
              <a:rPr lang="tr-TR" sz="2800" b="1" dirty="0">
                <a:latin typeface="Arial Black" panose="020B0A04020102020204" pitchFamily="34" charset="0"/>
                <a:cs typeface="Arial" pitchFamily="34" charset="0"/>
              </a:rPr>
              <a:t>Tanımlar</a:t>
            </a:r>
            <a:r>
              <a:rPr lang="tr-TR" sz="2800" b="1" dirty="0">
                <a:solidFill>
                  <a:srgbClr val="FF0000"/>
                </a:solidFill>
                <a:latin typeface="Arial Black" panose="020B0A04020102020204" pitchFamily="34" charset="0"/>
                <a:cs typeface="Arial" pitchFamily="34" charset="0"/>
              </a:rPr>
              <a:t> </a:t>
            </a:r>
          </a:p>
          <a:p>
            <a:r>
              <a:rPr lang="tr-TR" sz="2400" b="1" dirty="0">
                <a:latin typeface="Arial Black" panose="020B0A04020102020204" pitchFamily="34" charset="0"/>
                <a:cs typeface="Arial" pitchFamily="34" charset="0"/>
              </a:rPr>
              <a:t>Kap :</a:t>
            </a:r>
            <a:r>
              <a:rPr lang="tr-TR" sz="2400" dirty="0">
                <a:latin typeface="Arial Narrow" pitchFamily="34" charset="0"/>
                <a:cs typeface="Arial" pitchFamily="34" charset="0"/>
              </a:rPr>
              <a:t> İçine </a:t>
            </a:r>
            <a:r>
              <a:rPr lang="tr-TR" sz="2400" b="1" dirty="0">
                <a:solidFill>
                  <a:srgbClr val="00B0F0"/>
                </a:solidFill>
                <a:latin typeface="Arial Narrow" pitchFamily="34" charset="0"/>
                <a:cs typeface="Arial" pitchFamily="34" charset="0"/>
              </a:rPr>
              <a:t>akışkan doldurmak için tasarlanmış </a:t>
            </a:r>
            <a:r>
              <a:rPr lang="tr-TR" sz="2400" dirty="0">
                <a:latin typeface="Arial Narrow" pitchFamily="34" charset="0"/>
                <a:cs typeface="Arial" pitchFamily="34" charset="0"/>
              </a:rPr>
              <a:t>ve imal edilmiş </a:t>
            </a:r>
            <a:r>
              <a:rPr lang="tr-TR" sz="2400" b="1" dirty="0">
                <a:solidFill>
                  <a:srgbClr val="00B0F0"/>
                </a:solidFill>
                <a:latin typeface="Arial Narrow" pitchFamily="34" charset="0"/>
                <a:cs typeface="Arial" pitchFamily="34" charset="0"/>
              </a:rPr>
              <a:t>hazne</a:t>
            </a:r>
            <a:r>
              <a:rPr lang="tr-TR" sz="2400" dirty="0">
                <a:latin typeface="Arial Narrow" pitchFamily="34" charset="0"/>
                <a:cs typeface="Arial" pitchFamily="34" charset="0"/>
              </a:rPr>
              <a:t>ye denir. Bir kap birden fazla hazneden oluşabilir.</a:t>
            </a:r>
          </a:p>
          <a:p>
            <a:r>
              <a:rPr lang="tr-TR" sz="2400" b="1" dirty="0">
                <a:latin typeface="Arial Black" panose="020B0A04020102020204" pitchFamily="34" charset="0"/>
                <a:cs typeface="Arial" pitchFamily="34" charset="0"/>
              </a:rPr>
              <a:t>Basınçlı kap </a:t>
            </a:r>
            <a:r>
              <a:rPr lang="tr-TR" sz="2400" dirty="0">
                <a:latin typeface="Arial Black" panose="020B0A04020102020204" pitchFamily="34" charset="0"/>
                <a:cs typeface="Arial" pitchFamily="34" charset="0"/>
              </a:rPr>
              <a:t>: </a:t>
            </a:r>
            <a:r>
              <a:rPr lang="tr-TR" sz="2400" b="1" dirty="0">
                <a:solidFill>
                  <a:srgbClr val="00B0F0"/>
                </a:solidFill>
                <a:latin typeface="Arial Narrow" pitchFamily="34" charset="0"/>
                <a:cs typeface="Arial" pitchFamily="34" charset="0"/>
              </a:rPr>
              <a:t>İç </a:t>
            </a:r>
            <a:r>
              <a:rPr lang="tr-TR" sz="2400" b="1" dirty="0">
                <a:latin typeface="Arial Narrow" pitchFamily="34" charset="0"/>
                <a:cs typeface="Arial" pitchFamily="34" charset="0"/>
              </a:rPr>
              <a:t>basıncı </a:t>
            </a:r>
            <a:r>
              <a:rPr lang="tr-TR" sz="2000" b="1" dirty="0">
                <a:latin typeface="Arial Black" panose="020B0A04020102020204" pitchFamily="34" charset="0"/>
                <a:cs typeface="Arial" pitchFamily="34" charset="0"/>
              </a:rPr>
              <a:t>0.5 bardan büyük</a:t>
            </a:r>
            <a:r>
              <a:rPr lang="tr-TR" sz="2000" b="1" dirty="0">
                <a:solidFill>
                  <a:srgbClr val="FF0000"/>
                </a:solidFill>
                <a:latin typeface="Arial Black" panose="020B0A04020102020204" pitchFamily="34" charset="0"/>
                <a:cs typeface="Arial" pitchFamily="34" charset="0"/>
              </a:rPr>
              <a:t> </a:t>
            </a:r>
            <a:r>
              <a:rPr lang="tr-TR" sz="2400" dirty="0">
                <a:latin typeface="Arial Narrow" pitchFamily="34" charset="0"/>
                <a:cs typeface="Arial" pitchFamily="34" charset="0"/>
              </a:rPr>
              <a:t>olan kap ve ekipmanlara denir.</a:t>
            </a:r>
          </a:p>
          <a:p>
            <a:r>
              <a:rPr lang="tr-TR" sz="2400" dirty="0">
                <a:solidFill>
                  <a:srgbClr val="FF0000"/>
                </a:solidFill>
                <a:latin typeface="Arial Black" panose="020B0A04020102020204" pitchFamily="34" charset="0"/>
                <a:cs typeface="Arial" pitchFamily="34" charset="0"/>
              </a:rPr>
              <a:t>Basınçlı ekipman : </a:t>
            </a:r>
            <a:r>
              <a:rPr lang="tr-TR" sz="2400" b="1" dirty="0">
                <a:solidFill>
                  <a:srgbClr val="00B0F0"/>
                </a:solidFill>
                <a:latin typeface="Arial Narrow" pitchFamily="34" charset="0"/>
                <a:cs typeface="Arial" pitchFamily="34" charset="0"/>
              </a:rPr>
              <a:t>Her türlü basınçlı kap </a:t>
            </a:r>
            <a:r>
              <a:rPr lang="tr-TR" sz="2400" dirty="0">
                <a:latin typeface="Arial Narrow" pitchFamily="34" charset="0"/>
                <a:cs typeface="Arial" pitchFamily="34" charset="0"/>
              </a:rPr>
              <a:t>ile bunlar ile bağlantılı </a:t>
            </a:r>
            <a:r>
              <a:rPr lang="tr-TR" sz="2400" b="1" dirty="0">
                <a:solidFill>
                  <a:srgbClr val="00B0F0"/>
                </a:solidFill>
                <a:latin typeface="Arial Narrow" pitchFamily="34" charset="0"/>
                <a:cs typeface="Arial" pitchFamily="34" charset="0"/>
              </a:rPr>
              <a:t>boru donanımı, emniyet donanımları ve basınçlı aksesuarlar </a:t>
            </a:r>
            <a:r>
              <a:rPr lang="tr-TR" sz="2400" dirty="0">
                <a:latin typeface="Arial Narrow" pitchFamily="34" charset="0"/>
                <a:cs typeface="Arial" pitchFamily="34" charset="0"/>
              </a:rPr>
              <a:t>anlamına gelmektedir. Eğer; varsa basınçlı ekipman üzerindeki  </a:t>
            </a:r>
            <a:r>
              <a:rPr lang="tr-TR" sz="2400" b="1" dirty="0" err="1">
                <a:solidFill>
                  <a:srgbClr val="00B0F0"/>
                </a:solidFill>
                <a:latin typeface="Arial Narrow" pitchFamily="34" charset="0"/>
                <a:cs typeface="Arial" pitchFamily="34" charset="0"/>
              </a:rPr>
              <a:t>flanş</a:t>
            </a:r>
            <a:r>
              <a:rPr lang="tr-TR" sz="2400" b="1" dirty="0">
                <a:solidFill>
                  <a:srgbClr val="00B0F0"/>
                </a:solidFill>
                <a:latin typeface="Arial Narrow" pitchFamily="34" charset="0"/>
                <a:cs typeface="Arial" pitchFamily="34" charset="0"/>
              </a:rPr>
              <a:t>, </a:t>
            </a:r>
            <a:r>
              <a:rPr lang="tr-TR" sz="2400" b="1" dirty="0" err="1">
                <a:solidFill>
                  <a:srgbClr val="00B0F0"/>
                </a:solidFill>
                <a:latin typeface="Arial Narrow" pitchFamily="34" charset="0"/>
                <a:cs typeface="Arial" pitchFamily="34" charset="0"/>
              </a:rPr>
              <a:t>nozul</a:t>
            </a:r>
            <a:r>
              <a:rPr lang="tr-TR" sz="2400" b="1" dirty="0">
                <a:solidFill>
                  <a:srgbClr val="00B0F0"/>
                </a:solidFill>
                <a:latin typeface="Arial Narrow" pitchFamily="34" charset="0"/>
                <a:cs typeface="Arial" pitchFamily="34" charset="0"/>
              </a:rPr>
              <a:t>, </a:t>
            </a:r>
            <a:r>
              <a:rPr lang="tr-TR" sz="2400" b="1" dirty="0" err="1">
                <a:solidFill>
                  <a:srgbClr val="00B0F0"/>
                </a:solidFill>
                <a:latin typeface="Arial Narrow" pitchFamily="34" charset="0"/>
                <a:cs typeface="Arial" pitchFamily="34" charset="0"/>
              </a:rPr>
              <a:t>kaplin</a:t>
            </a:r>
            <a:r>
              <a:rPr lang="tr-TR" sz="2400" b="1" dirty="0">
                <a:solidFill>
                  <a:srgbClr val="00B0F0"/>
                </a:solidFill>
                <a:latin typeface="Arial Narrow" pitchFamily="34" charset="0"/>
                <a:cs typeface="Arial" pitchFamily="34" charset="0"/>
              </a:rPr>
              <a:t>, destekler, kaldırma mapası vb. </a:t>
            </a:r>
            <a:r>
              <a:rPr lang="tr-TR" sz="2400" dirty="0">
                <a:latin typeface="Arial Narrow" pitchFamily="34" charset="0"/>
                <a:cs typeface="Arial" pitchFamily="34" charset="0"/>
              </a:rPr>
              <a:t>gibi basınçlı kısımlara bağlı elemanlar da bu tanıma dahildir.</a:t>
            </a:r>
            <a:r>
              <a:rPr lang="tr-TR" sz="2400" b="1" dirty="0">
                <a:latin typeface="Arial Narrow" pitchFamily="34" charset="0"/>
                <a:cs typeface="Arial" pitchFamily="34" charset="0"/>
              </a:rPr>
              <a:t> </a:t>
            </a:r>
          </a:p>
          <a:p>
            <a:pPr lvl="0"/>
            <a:r>
              <a:rPr lang="tr-TR" sz="2400" b="1" dirty="0">
                <a:solidFill>
                  <a:srgbClr val="FF0000"/>
                </a:solidFill>
                <a:latin typeface="Arial Black" panose="020B0A04020102020204" pitchFamily="34" charset="0"/>
                <a:cs typeface="Arial" pitchFamily="34" charset="0"/>
              </a:rPr>
              <a:t>Basit basınçlı kaplar </a:t>
            </a:r>
            <a:r>
              <a:rPr lang="tr-TR" sz="2400" b="1" dirty="0">
                <a:solidFill>
                  <a:srgbClr val="FF0000"/>
                </a:solidFill>
                <a:latin typeface="Arial Narrow" pitchFamily="34" charset="0"/>
                <a:cs typeface="Arial" pitchFamily="34" charset="0"/>
              </a:rPr>
              <a:t>: </a:t>
            </a:r>
            <a:r>
              <a:rPr lang="tr-TR" sz="2400" dirty="0">
                <a:latin typeface="Arial Narrow" pitchFamily="34" charset="0"/>
                <a:cs typeface="Arial" pitchFamily="34" charset="0"/>
              </a:rPr>
              <a:t>Yakma amacı dışında kullanılan ve </a:t>
            </a:r>
            <a:r>
              <a:rPr lang="tr-TR" sz="2400" b="1" dirty="0">
                <a:solidFill>
                  <a:srgbClr val="00B0F0"/>
                </a:solidFill>
                <a:latin typeface="Arial Narrow" pitchFamily="34" charset="0"/>
                <a:cs typeface="Arial" pitchFamily="34" charset="0"/>
              </a:rPr>
              <a:t>iç basıncı </a:t>
            </a:r>
            <a:r>
              <a:rPr lang="tr-TR" sz="2000" b="1" dirty="0">
                <a:solidFill>
                  <a:srgbClr val="FF0000"/>
                </a:solidFill>
                <a:latin typeface="Arial Black" panose="020B0A04020102020204" pitchFamily="34" charset="0"/>
                <a:cs typeface="Arial" pitchFamily="34" charset="0"/>
              </a:rPr>
              <a:t>0,5 </a:t>
            </a:r>
            <a:r>
              <a:rPr lang="tr-TR" sz="2000" b="1" dirty="0" err="1">
                <a:solidFill>
                  <a:srgbClr val="FF0000"/>
                </a:solidFill>
                <a:latin typeface="Arial Black" panose="020B0A04020102020204" pitchFamily="34" charset="0"/>
                <a:cs typeface="Arial" pitchFamily="34" charset="0"/>
              </a:rPr>
              <a:t>bar’dan</a:t>
            </a:r>
            <a:r>
              <a:rPr lang="tr-TR" sz="2000" b="1" dirty="0">
                <a:solidFill>
                  <a:srgbClr val="FF0000"/>
                </a:solidFill>
                <a:latin typeface="Arial Black" panose="020B0A04020102020204" pitchFamily="34" charset="0"/>
                <a:cs typeface="Arial" pitchFamily="34" charset="0"/>
              </a:rPr>
              <a:t> büyük  </a:t>
            </a:r>
            <a:r>
              <a:rPr lang="tr-TR" sz="2400" dirty="0">
                <a:latin typeface="Arial Narrow" pitchFamily="34" charset="0"/>
                <a:cs typeface="Arial" pitchFamily="34" charset="0"/>
              </a:rPr>
              <a:t>olan ancak azami çalışma basıncı </a:t>
            </a:r>
            <a:r>
              <a:rPr lang="tr-TR" sz="2000" b="1" dirty="0">
                <a:solidFill>
                  <a:srgbClr val="FF0000"/>
                </a:solidFill>
                <a:latin typeface="Arial Black" panose="020B0A04020102020204" pitchFamily="34" charset="0"/>
                <a:cs typeface="Arial" pitchFamily="34" charset="0"/>
              </a:rPr>
              <a:t>30 bar’ı geçmeyen</a:t>
            </a:r>
            <a:r>
              <a:rPr lang="tr-TR" sz="2400" b="1" dirty="0">
                <a:solidFill>
                  <a:srgbClr val="FF0000"/>
                </a:solidFill>
                <a:latin typeface="Arial Narrow" pitchFamily="34" charset="0"/>
                <a:cs typeface="Arial" pitchFamily="34" charset="0"/>
              </a:rPr>
              <a:t> </a:t>
            </a:r>
            <a:r>
              <a:rPr lang="tr-TR" sz="2400" dirty="0">
                <a:latin typeface="Arial Narrow" pitchFamily="34" charset="0"/>
                <a:cs typeface="Arial" pitchFamily="34" charset="0"/>
              </a:rPr>
              <a:t>seri olarak üretilen ve </a:t>
            </a:r>
            <a:r>
              <a:rPr lang="tr-TR" sz="2400" b="1" u="sng" dirty="0">
                <a:latin typeface="Arial Narrow" pitchFamily="34" charset="0"/>
                <a:cs typeface="Arial" pitchFamily="34" charset="0"/>
              </a:rPr>
              <a:t>ateşe maruz kalmayan, </a:t>
            </a:r>
            <a:r>
              <a:rPr lang="tr-TR" sz="2400" b="1" u="sng" dirty="0">
                <a:solidFill>
                  <a:srgbClr val="00B0F0"/>
                </a:solidFill>
                <a:latin typeface="Arial Narrow" pitchFamily="34" charset="0"/>
                <a:cs typeface="Arial" pitchFamily="34" charset="0"/>
              </a:rPr>
              <a:t>kaynaklı</a:t>
            </a:r>
            <a:r>
              <a:rPr lang="tr-TR" sz="2400" b="1" dirty="0">
                <a:solidFill>
                  <a:srgbClr val="00B0F0"/>
                </a:solidFill>
                <a:latin typeface="Arial Narrow" pitchFamily="34" charset="0"/>
                <a:cs typeface="Arial" pitchFamily="34" charset="0"/>
              </a:rPr>
              <a:t> </a:t>
            </a:r>
            <a:r>
              <a:rPr lang="tr-TR" sz="2400" dirty="0">
                <a:latin typeface="Arial Narrow" pitchFamily="34" charset="0"/>
                <a:cs typeface="Arial" pitchFamily="34" charset="0"/>
              </a:rPr>
              <a:t>basit basınçlı kapları kapsar. Asgari çalışma sıcaklığı </a:t>
            </a:r>
            <a:r>
              <a:rPr lang="tr-TR" sz="2000" b="1" dirty="0">
                <a:solidFill>
                  <a:srgbClr val="FF0000"/>
                </a:solidFill>
                <a:latin typeface="Arial Black" panose="020B0A04020102020204" pitchFamily="34" charset="0"/>
                <a:cs typeface="Arial" pitchFamily="34" charset="0"/>
              </a:rPr>
              <a:t>–50°</a:t>
            </a:r>
            <a:r>
              <a:rPr lang="tr-TR" sz="2000" b="1" dirty="0" err="1">
                <a:solidFill>
                  <a:srgbClr val="FF0000"/>
                </a:solidFill>
                <a:latin typeface="Arial Black" panose="020B0A04020102020204" pitchFamily="34" charset="0"/>
                <a:cs typeface="Arial" pitchFamily="34" charset="0"/>
              </a:rPr>
              <a:t>C’den</a:t>
            </a:r>
            <a:r>
              <a:rPr lang="tr-TR" sz="2000" b="1" dirty="0">
                <a:solidFill>
                  <a:srgbClr val="FF0000"/>
                </a:solidFill>
                <a:latin typeface="Arial Black" panose="020B0A04020102020204" pitchFamily="34" charset="0"/>
                <a:cs typeface="Arial" pitchFamily="34" charset="0"/>
              </a:rPr>
              <a:t> düşük</a:t>
            </a:r>
            <a:r>
              <a:rPr lang="tr-TR" sz="2400" dirty="0">
                <a:latin typeface="Arial Narrow" pitchFamily="34" charset="0"/>
                <a:cs typeface="Arial" pitchFamily="34" charset="0"/>
              </a:rPr>
              <a:t>; azami çalışma sıcaklığı ise </a:t>
            </a:r>
            <a:r>
              <a:rPr lang="tr-TR" sz="2400" b="1" dirty="0">
                <a:solidFill>
                  <a:srgbClr val="0070C0"/>
                </a:solidFill>
                <a:latin typeface="Arial Narrow" pitchFamily="34" charset="0"/>
                <a:cs typeface="Arial" pitchFamily="34" charset="0"/>
              </a:rPr>
              <a:t>çelik</a:t>
            </a:r>
            <a:r>
              <a:rPr lang="tr-TR" sz="2400" dirty="0">
                <a:latin typeface="Arial Narrow" pitchFamily="34" charset="0"/>
                <a:cs typeface="Arial" pitchFamily="34" charset="0"/>
              </a:rPr>
              <a:t> için </a:t>
            </a:r>
            <a:r>
              <a:rPr lang="tr-TR" sz="2000" b="1" dirty="0">
                <a:solidFill>
                  <a:srgbClr val="FF0000"/>
                </a:solidFill>
                <a:latin typeface="Arial Black" panose="020B0A04020102020204" pitchFamily="34" charset="0"/>
                <a:cs typeface="Arial" pitchFamily="34" charset="0"/>
              </a:rPr>
              <a:t>300°</a:t>
            </a:r>
            <a:r>
              <a:rPr lang="tr-TR" sz="2000" b="1" dirty="0" err="1">
                <a:solidFill>
                  <a:srgbClr val="FF0000"/>
                </a:solidFill>
                <a:latin typeface="Arial Black" panose="020B0A04020102020204" pitchFamily="34" charset="0"/>
                <a:cs typeface="Arial" pitchFamily="34" charset="0"/>
              </a:rPr>
              <a:t>C</a:t>
            </a:r>
            <a:r>
              <a:rPr lang="tr-TR" sz="2400" b="1" dirty="0" err="1">
                <a:solidFill>
                  <a:srgbClr val="002060"/>
                </a:solidFill>
                <a:latin typeface="Arial Narrow" pitchFamily="34" charset="0"/>
                <a:cs typeface="Arial" pitchFamily="34" charset="0"/>
              </a:rPr>
              <a:t>’</a:t>
            </a:r>
            <a:r>
              <a:rPr lang="tr-TR" sz="2400" dirty="0" err="1">
                <a:latin typeface="Arial Narrow" pitchFamily="34" charset="0"/>
                <a:cs typeface="Arial" pitchFamily="34" charset="0"/>
              </a:rPr>
              <a:t>den</a:t>
            </a:r>
            <a:r>
              <a:rPr lang="tr-TR" sz="2400" dirty="0">
                <a:latin typeface="Arial Narrow" pitchFamily="34" charset="0"/>
                <a:cs typeface="Arial" pitchFamily="34" charset="0"/>
              </a:rPr>
              <a:t>, alüminyum veya </a:t>
            </a:r>
            <a:r>
              <a:rPr lang="tr-TR" sz="2400" b="1" dirty="0">
                <a:solidFill>
                  <a:srgbClr val="0070C0"/>
                </a:solidFill>
                <a:latin typeface="Arial Narrow" pitchFamily="34" charset="0"/>
                <a:cs typeface="Arial" pitchFamily="34" charset="0"/>
              </a:rPr>
              <a:t>alüminyum alaşımlı </a:t>
            </a:r>
            <a:r>
              <a:rPr lang="tr-TR" sz="2400" dirty="0">
                <a:latin typeface="Arial Narrow" pitchFamily="34" charset="0"/>
                <a:cs typeface="Arial" pitchFamily="34" charset="0"/>
              </a:rPr>
              <a:t>kaplar için </a:t>
            </a:r>
            <a:r>
              <a:rPr lang="tr-TR" sz="2000" b="1" dirty="0">
                <a:solidFill>
                  <a:srgbClr val="FF0000"/>
                </a:solidFill>
                <a:latin typeface="Arial Black" panose="020B0A04020102020204" pitchFamily="34" charset="0"/>
                <a:cs typeface="Arial" pitchFamily="34" charset="0"/>
              </a:rPr>
              <a:t>100°</a:t>
            </a:r>
            <a:r>
              <a:rPr lang="tr-TR" sz="2000" b="1" dirty="0" err="1">
                <a:solidFill>
                  <a:srgbClr val="FF0000"/>
                </a:solidFill>
                <a:latin typeface="Arial Black" panose="020B0A04020102020204" pitchFamily="34" charset="0"/>
                <a:cs typeface="Arial" pitchFamily="34" charset="0"/>
              </a:rPr>
              <a:t>C</a:t>
            </a:r>
            <a:r>
              <a:rPr lang="tr-TR" sz="2400" b="1" dirty="0" err="1">
                <a:solidFill>
                  <a:srgbClr val="FF0000"/>
                </a:solidFill>
                <a:latin typeface="Arial Narrow" pitchFamily="34" charset="0"/>
                <a:cs typeface="Arial" pitchFamily="34" charset="0"/>
              </a:rPr>
              <a:t>’</a:t>
            </a:r>
            <a:r>
              <a:rPr lang="tr-TR" sz="2400" b="1" dirty="0" err="1">
                <a:solidFill>
                  <a:srgbClr val="002060"/>
                </a:solidFill>
                <a:latin typeface="Arial Narrow" pitchFamily="34" charset="0"/>
                <a:cs typeface="Arial" pitchFamily="34" charset="0"/>
              </a:rPr>
              <a:t>den</a:t>
            </a:r>
            <a:r>
              <a:rPr lang="tr-TR" sz="2400" b="1" dirty="0">
                <a:solidFill>
                  <a:srgbClr val="002060"/>
                </a:solidFill>
                <a:latin typeface="Arial Narrow" pitchFamily="34" charset="0"/>
                <a:cs typeface="Arial" pitchFamily="34" charset="0"/>
              </a:rPr>
              <a:t> fazla olmayan</a:t>
            </a:r>
            <a:r>
              <a:rPr lang="tr-TR" sz="2400" dirty="0">
                <a:latin typeface="Arial Narrow" pitchFamily="34" charset="0"/>
                <a:cs typeface="Arial" pitchFamily="34" charset="0"/>
              </a:rPr>
              <a:t>, kapları kapsar.</a:t>
            </a:r>
          </a:p>
          <a:p>
            <a:r>
              <a:rPr lang="tr-TR" sz="2400" b="1" dirty="0">
                <a:solidFill>
                  <a:srgbClr val="FF0000"/>
                </a:solidFill>
                <a:latin typeface="Arial Black" panose="020B0A04020102020204" pitchFamily="34" charset="0"/>
                <a:cs typeface="Arial" pitchFamily="34" charset="0"/>
              </a:rPr>
              <a:t>Emniyet aksesuarları </a:t>
            </a:r>
            <a:r>
              <a:rPr lang="tr-TR" sz="2400" b="1" dirty="0">
                <a:latin typeface="Arial Narrow" pitchFamily="34" charset="0"/>
                <a:cs typeface="Arial" pitchFamily="34" charset="0"/>
              </a:rPr>
              <a:t>:</a:t>
            </a:r>
            <a:r>
              <a:rPr lang="tr-TR" sz="2400" dirty="0">
                <a:latin typeface="Arial Narrow" pitchFamily="34" charset="0"/>
                <a:cs typeface="Arial" pitchFamily="34" charset="0"/>
              </a:rPr>
              <a:t> Basınçlı kabın </a:t>
            </a:r>
            <a:r>
              <a:rPr lang="tr-TR" sz="2400" b="1" dirty="0">
                <a:solidFill>
                  <a:srgbClr val="00B0F0"/>
                </a:solidFill>
                <a:latin typeface="Arial Narrow" pitchFamily="34" charset="0"/>
                <a:cs typeface="Arial" pitchFamily="34" charset="0"/>
              </a:rPr>
              <a:t>emniyetle işletilmesini sağlamak için</a:t>
            </a:r>
            <a:r>
              <a:rPr lang="tr-TR" sz="2400" dirty="0">
                <a:latin typeface="Arial Narrow" pitchFamily="34" charset="0"/>
                <a:cs typeface="Arial" pitchFamily="34" charset="0"/>
              </a:rPr>
              <a:t> gerekli olan cihazlardır. </a:t>
            </a:r>
          </a:p>
          <a:p>
            <a:endParaRPr lang="tr-TR" sz="2000" dirty="0">
              <a:latin typeface="Arial" pitchFamily="34" charset="0"/>
              <a:cs typeface="Arial" pitchFamily="34" charset="0"/>
            </a:endParaRPr>
          </a:p>
        </p:txBody>
      </p:sp>
      <p:sp>
        <p:nvSpPr>
          <p:cNvPr id="3" name="Slayt Numarası Yer Tutucusu 2"/>
          <p:cNvSpPr>
            <a:spLocks noGrp="1"/>
          </p:cNvSpPr>
          <p:nvPr>
            <p:ph type="sldNum" sz="quarter" idx="12"/>
          </p:nvPr>
        </p:nvSpPr>
        <p:spPr/>
        <p:txBody>
          <a:bodyPr/>
          <a:lstStyle/>
          <a:p>
            <a:fld id="{9E8EC667-954C-42D1-86DC-A819E1C18EE6}" type="slidenum">
              <a:rPr lang="tr-TR" smtClean="0"/>
              <a:pPr/>
              <a:t>10</a:t>
            </a:fld>
            <a:endParaRPr lang="tr-TR"/>
          </a:p>
        </p:txBody>
      </p:sp>
    </p:spTree>
    <p:extLst>
      <p:ext uri="{BB962C8B-B14F-4D97-AF65-F5344CB8AC3E}">
        <p14:creationId xmlns:p14="http://schemas.microsoft.com/office/powerpoint/2010/main" val="39207879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57200" y="228600"/>
            <a:ext cx="8229600" cy="1139825"/>
          </a:xfrm>
        </p:spPr>
        <p:txBody>
          <a:bodyPr>
            <a:normAutofit fontScale="90000"/>
          </a:bodyPr>
          <a:lstStyle/>
          <a:p>
            <a:pPr eaLnBrk="1" hangingPunct="1"/>
            <a:r>
              <a:rPr lang="tr-TR" sz="4800" b="1" dirty="0">
                <a:solidFill>
                  <a:schemeClr val="tx1"/>
                </a:solidFill>
                <a:latin typeface="+mj-lt"/>
              </a:rPr>
              <a:t>KOMPRESÖR </a:t>
            </a:r>
            <a:br>
              <a:rPr lang="tr-TR" sz="4800" b="1" dirty="0">
                <a:solidFill>
                  <a:schemeClr val="tx1"/>
                </a:solidFill>
                <a:latin typeface="+mj-lt"/>
              </a:rPr>
            </a:br>
            <a:r>
              <a:rPr lang="tr-TR" sz="4800" b="1" dirty="0">
                <a:solidFill>
                  <a:schemeClr val="tx1"/>
                </a:solidFill>
                <a:latin typeface="+mj-lt"/>
              </a:rPr>
              <a:t>KONTROL LİSTESİ</a:t>
            </a:r>
          </a:p>
        </p:txBody>
      </p:sp>
      <p:sp>
        <p:nvSpPr>
          <p:cNvPr id="67588" name="Slide Number Placeholder 8"/>
          <p:cNvSpPr>
            <a:spLocks noGrp="1"/>
          </p:cNvSpPr>
          <p:nvPr>
            <p:ph type="sldNum" sz="quarter" idx="12"/>
          </p:nvPr>
        </p:nvSpPr>
        <p:spPr>
          <a:noFill/>
        </p:spPr>
        <p:txBody>
          <a:bodyPr/>
          <a:lstStyle/>
          <a:p>
            <a:fld id="{B8B53B5F-C245-4DA9-9C15-156B9881AAC9}" type="slidenum">
              <a:rPr lang="tr-TR" smtClean="0"/>
              <a:pPr/>
              <a:t>100</a:t>
            </a:fld>
            <a:endParaRPr lang="tr-TR"/>
          </a:p>
        </p:txBody>
      </p:sp>
      <p:pic>
        <p:nvPicPr>
          <p:cNvPr id="67587" name="Picture 3" descr="TEPE İNŞAAT 069"/>
          <p:cNvPicPr>
            <a:picLocks noChangeAspect="1" noChangeArrowheads="1"/>
          </p:cNvPicPr>
          <p:nvPr/>
        </p:nvPicPr>
        <p:blipFill>
          <a:blip r:embed="rId3" cstate="print"/>
          <a:srcRect/>
          <a:stretch>
            <a:fillRect/>
          </a:stretch>
        </p:blipFill>
        <p:spPr bwMode="auto">
          <a:xfrm>
            <a:off x="2411760" y="1484784"/>
            <a:ext cx="4608512" cy="5068416"/>
          </a:xfrm>
          <a:prstGeom prst="rect">
            <a:avLst/>
          </a:prstGeom>
          <a:noFill/>
          <a:ln w="9525">
            <a:noFill/>
            <a:miter lim="800000"/>
            <a:headEnd/>
            <a:tailEnd/>
          </a:ln>
        </p:spPr>
      </p:pic>
    </p:spTree>
    <p:extLst>
      <p:ext uri="{BB962C8B-B14F-4D97-AF65-F5344CB8AC3E}">
        <p14:creationId xmlns:p14="http://schemas.microsoft.com/office/powerpoint/2010/main" val="29278330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57200" y="274638"/>
            <a:ext cx="8229600" cy="563562"/>
          </a:xfrm>
        </p:spPr>
        <p:txBody>
          <a:bodyPr>
            <a:normAutofit fontScale="90000"/>
          </a:bodyPr>
          <a:lstStyle/>
          <a:p>
            <a:pPr eaLnBrk="1" hangingPunct="1"/>
            <a:r>
              <a:rPr lang="tr-TR" sz="4000" b="1" dirty="0">
                <a:solidFill>
                  <a:schemeClr val="tx1"/>
                </a:solidFill>
                <a:latin typeface="+mj-lt"/>
              </a:rPr>
              <a:t>KOMPRESÖRÜN KONTROLÜ</a:t>
            </a:r>
          </a:p>
        </p:txBody>
      </p:sp>
      <p:sp>
        <p:nvSpPr>
          <p:cNvPr id="68611" name="Rectangle 3"/>
          <p:cNvSpPr>
            <a:spLocks noGrp="1" noChangeArrowheads="1"/>
          </p:cNvSpPr>
          <p:nvPr>
            <p:ph idx="1"/>
          </p:nvPr>
        </p:nvSpPr>
        <p:spPr>
          <a:xfrm>
            <a:off x="-108519" y="836712"/>
            <a:ext cx="8568951" cy="5562600"/>
          </a:xfrm>
        </p:spPr>
        <p:txBody>
          <a:bodyPr/>
          <a:lstStyle/>
          <a:p>
            <a:pPr eaLnBrk="1" hangingPunct="1">
              <a:lnSpc>
                <a:spcPct val="130000"/>
              </a:lnSpc>
            </a:pPr>
            <a:endParaRPr lang="tr-TR" sz="2000" dirty="0">
              <a:latin typeface="+mj-lt"/>
            </a:endParaRPr>
          </a:p>
          <a:p>
            <a:pPr eaLnBrk="1" hangingPunct="1">
              <a:lnSpc>
                <a:spcPct val="130000"/>
              </a:lnSpc>
            </a:pPr>
            <a:r>
              <a:rPr lang="tr-TR" sz="2800" b="1" dirty="0">
                <a:latin typeface="+mj-lt"/>
              </a:rPr>
              <a:t>Bir önceki kontrol raporu </a:t>
            </a:r>
            <a:r>
              <a:rPr lang="tr-TR" sz="2800" dirty="0">
                <a:latin typeface="+mj-lt"/>
              </a:rPr>
              <a:t>var mı? </a:t>
            </a:r>
            <a:r>
              <a:rPr lang="tr-TR" sz="2800" b="1" dirty="0">
                <a:latin typeface="+mj-lt"/>
              </a:rPr>
              <a:t>Eksikleri giderilmiş mi?</a:t>
            </a:r>
          </a:p>
          <a:p>
            <a:pPr eaLnBrk="1" hangingPunct="1">
              <a:lnSpc>
                <a:spcPct val="130000"/>
              </a:lnSpc>
            </a:pPr>
            <a:endParaRPr lang="tr-TR" sz="2800" dirty="0">
              <a:latin typeface="+mj-lt"/>
            </a:endParaRPr>
          </a:p>
          <a:p>
            <a:pPr eaLnBrk="1" hangingPunct="1">
              <a:lnSpc>
                <a:spcPct val="130000"/>
              </a:lnSpc>
            </a:pPr>
            <a:r>
              <a:rPr lang="tr-TR" sz="2800" b="1" dirty="0">
                <a:latin typeface="+mj-lt"/>
              </a:rPr>
              <a:t>Sicil kartı ve bakım defteri</a:t>
            </a:r>
            <a:r>
              <a:rPr lang="tr-TR" sz="2800" dirty="0">
                <a:latin typeface="+mj-lt"/>
              </a:rPr>
              <a:t> </a:t>
            </a:r>
          </a:p>
          <a:p>
            <a:pPr marL="114300" indent="0" eaLnBrk="1" hangingPunct="1">
              <a:lnSpc>
                <a:spcPct val="130000"/>
              </a:lnSpc>
              <a:buNone/>
            </a:pPr>
            <a:r>
              <a:rPr lang="tr-TR" sz="2800" dirty="0">
                <a:latin typeface="+mj-lt"/>
              </a:rPr>
              <a:t>var mı?</a:t>
            </a:r>
          </a:p>
          <a:p>
            <a:pPr eaLnBrk="1" hangingPunct="1">
              <a:lnSpc>
                <a:spcPct val="130000"/>
              </a:lnSpc>
            </a:pPr>
            <a:endParaRPr lang="tr-TR" sz="2000" dirty="0">
              <a:latin typeface="+mj-lt"/>
            </a:endParaRPr>
          </a:p>
        </p:txBody>
      </p:sp>
      <p:sp>
        <p:nvSpPr>
          <p:cNvPr id="68613" name="Slide Number Placeholder 9"/>
          <p:cNvSpPr>
            <a:spLocks noGrp="1"/>
          </p:cNvSpPr>
          <p:nvPr>
            <p:ph type="sldNum" sz="quarter" idx="12"/>
          </p:nvPr>
        </p:nvSpPr>
        <p:spPr>
          <a:noFill/>
        </p:spPr>
        <p:txBody>
          <a:bodyPr/>
          <a:lstStyle/>
          <a:p>
            <a:fld id="{F3EDC211-7BE4-4ADF-A014-D3F8639814AE}" type="slidenum">
              <a:rPr lang="tr-TR" smtClean="0"/>
              <a:pPr/>
              <a:t>101</a:t>
            </a:fld>
            <a:endParaRPr lang="tr-TR"/>
          </a:p>
        </p:txBody>
      </p:sp>
      <p:pic>
        <p:nvPicPr>
          <p:cNvPr id="68612" name="Picture 5" descr="elektrik_topraklama_formu"/>
          <p:cNvPicPr>
            <a:picLocks noChangeAspect="1" noChangeArrowheads="1"/>
          </p:cNvPicPr>
          <p:nvPr/>
        </p:nvPicPr>
        <p:blipFill>
          <a:blip r:embed="rId3" cstate="print"/>
          <a:srcRect t="1976"/>
          <a:stretch>
            <a:fillRect/>
          </a:stretch>
        </p:blipFill>
        <p:spPr bwMode="auto">
          <a:xfrm>
            <a:off x="5436096" y="2060848"/>
            <a:ext cx="3528392" cy="4692508"/>
          </a:xfrm>
          <a:prstGeom prst="rect">
            <a:avLst/>
          </a:prstGeom>
          <a:noFill/>
          <a:ln w="9525">
            <a:noFill/>
            <a:miter lim="800000"/>
            <a:headEnd/>
            <a:tailEnd/>
          </a:ln>
        </p:spPr>
      </p:pic>
    </p:spTree>
    <p:extLst>
      <p:ext uri="{BB962C8B-B14F-4D97-AF65-F5344CB8AC3E}">
        <p14:creationId xmlns:p14="http://schemas.microsoft.com/office/powerpoint/2010/main" val="12529985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tr-TR" b="1" dirty="0">
                <a:solidFill>
                  <a:schemeClr val="tx1"/>
                </a:solidFill>
                <a:latin typeface="+mj-lt"/>
              </a:rPr>
              <a:t>KOMPRESÖRÜN KONTROLÜ</a:t>
            </a:r>
          </a:p>
        </p:txBody>
      </p:sp>
      <p:sp>
        <p:nvSpPr>
          <p:cNvPr id="69635" name="Rectangle 3"/>
          <p:cNvSpPr>
            <a:spLocks noGrp="1" noChangeArrowheads="1"/>
          </p:cNvSpPr>
          <p:nvPr>
            <p:ph idx="1"/>
          </p:nvPr>
        </p:nvSpPr>
        <p:spPr>
          <a:xfrm>
            <a:off x="457200" y="1268760"/>
            <a:ext cx="8147248" cy="4857403"/>
          </a:xfrm>
        </p:spPr>
        <p:txBody>
          <a:bodyPr/>
          <a:lstStyle/>
          <a:p>
            <a:pPr eaLnBrk="1" hangingPunct="1"/>
            <a:r>
              <a:rPr lang="tr-TR" sz="2800" dirty="0">
                <a:latin typeface="+mj-lt"/>
              </a:rPr>
              <a:t>Kompresörün </a:t>
            </a:r>
            <a:r>
              <a:rPr lang="tr-TR" sz="2800" b="1" dirty="0">
                <a:latin typeface="+mj-lt"/>
              </a:rPr>
              <a:t>temiz hava </a:t>
            </a:r>
            <a:r>
              <a:rPr lang="tr-TR" sz="2800" dirty="0">
                <a:latin typeface="+mj-lt"/>
              </a:rPr>
              <a:t>emmesi sağlanmış mı?</a:t>
            </a:r>
          </a:p>
          <a:p>
            <a:pPr eaLnBrk="1" hangingPunct="1"/>
            <a:endParaRPr lang="tr-TR" sz="2800" dirty="0">
              <a:latin typeface="+mj-lt"/>
            </a:endParaRPr>
          </a:p>
          <a:p>
            <a:pPr eaLnBrk="1" hangingPunct="1"/>
            <a:r>
              <a:rPr lang="tr-TR" sz="2800" dirty="0">
                <a:latin typeface="+mj-lt"/>
              </a:rPr>
              <a:t>Hava emiş </a:t>
            </a:r>
            <a:r>
              <a:rPr lang="tr-TR" sz="2800" b="1" dirty="0">
                <a:solidFill>
                  <a:srgbClr val="FF0000"/>
                </a:solidFill>
                <a:latin typeface="+mj-lt"/>
              </a:rPr>
              <a:t>filtresi temiz mi?</a:t>
            </a:r>
          </a:p>
          <a:p>
            <a:pPr eaLnBrk="1" hangingPunct="1"/>
            <a:endParaRPr lang="tr-TR" dirty="0">
              <a:latin typeface="+mj-lt"/>
            </a:endParaRPr>
          </a:p>
        </p:txBody>
      </p:sp>
      <p:sp>
        <p:nvSpPr>
          <p:cNvPr id="69637" name="Slide Number Placeholder 9"/>
          <p:cNvSpPr>
            <a:spLocks noGrp="1"/>
          </p:cNvSpPr>
          <p:nvPr>
            <p:ph type="sldNum" sz="quarter" idx="12"/>
          </p:nvPr>
        </p:nvSpPr>
        <p:spPr>
          <a:noFill/>
        </p:spPr>
        <p:txBody>
          <a:bodyPr/>
          <a:lstStyle/>
          <a:p>
            <a:fld id="{4F369B0F-BA93-4C1C-A6C0-97BCCC52F825}" type="slidenum">
              <a:rPr lang="tr-TR" smtClean="0"/>
              <a:pPr/>
              <a:t>102</a:t>
            </a:fld>
            <a:endParaRPr lang="tr-TR"/>
          </a:p>
        </p:txBody>
      </p:sp>
      <p:pic>
        <p:nvPicPr>
          <p:cNvPr id="69636" name="Picture 5" descr="vidali-3"/>
          <p:cNvPicPr>
            <a:picLocks noChangeAspect="1" noChangeArrowheads="1"/>
          </p:cNvPicPr>
          <p:nvPr/>
        </p:nvPicPr>
        <p:blipFill>
          <a:blip r:embed="rId3" cstate="print"/>
          <a:srcRect/>
          <a:stretch>
            <a:fillRect/>
          </a:stretch>
        </p:blipFill>
        <p:spPr bwMode="auto">
          <a:xfrm>
            <a:off x="5724128" y="3583132"/>
            <a:ext cx="3133725" cy="3238500"/>
          </a:xfrm>
          <a:prstGeom prst="rect">
            <a:avLst/>
          </a:prstGeom>
          <a:noFill/>
          <a:ln w="9525">
            <a:noFill/>
            <a:miter lim="800000"/>
            <a:headEnd/>
            <a:tailEnd/>
          </a:ln>
        </p:spPr>
      </p:pic>
    </p:spTree>
    <p:extLst>
      <p:ext uri="{BB962C8B-B14F-4D97-AF65-F5344CB8AC3E}">
        <p14:creationId xmlns:p14="http://schemas.microsoft.com/office/powerpoint/2010/main" val="21066996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tr-TR" b="1" dirty="0">
                <a:solidFill>
                  <a:schemeClr val="tx1"/>
                </a:solidFill>
                <a:latin typeface="+mj-lt"/>
              </a:rPr>
              <a:t>KOMPRESÖRÜN KONTROLÜ</a:t>
            </a:r>
          </a:p>
        </p:txBody>
      </p:sp>
      <p:sp>
        <p:nvSpPr>
          <p:cNvPr id="70659" name="Rectangle 3"/>
          <p:cNvSpPr>
            <a:spLocks noGrp="1" noChangeArrowheads="1"/>
          </p:cNvSpPr>
          <p:nvPr>
            <p:ph idx="1"/>
          </p:nvPr>
        </p:nvSpPr>
        <p:spPr>
          <a:xfrm>
            <a:off x="179512" y="1268760"/>
            <a:ext cx="8856984" cy="4857403"/>
          </a:xfrm>
        </p:spPr>
        <p:txBody>
          <a:bodyPr/>
          <a:lstStyle/>
          <a:p>
            <a:pPr eaLnBrk="1" hangingPunct="1">
              <a:lnSpc>
                <a:spcPct val="130000"/>
              </a:lnSpc>
            </a:pPr>
            <a:r>
              <a:rPr lang="tr-TR" sz="2800" dirty="0">
                <a:latin typeface="+mj-lt"/>
              </a:rPr>
              <a:t>Hava emiş kanalları </a:t>
            </a:r>
            <a:r>
              <a:rPr lang="tr-TR" sz="2800" b="1" dirty="0">
                <a:latin typeface="+mj-lt"/>
              </a:rPr>
              <a:t>düz ve dirseksiz mi?</a:t>
            </a:r>
          </a:p>
          <a:p>
            <a:pPr eaLnBrk="1" hangingPunct="1">
              <a:lnSpc>
                <a:spcPct val="130000"/>
              </a:lnSpc>
            </a:pPr>
            <a:endParaRPr lang="tr-TR" sz="2800" dirty="0">
              <a:latin typeface="+mj-lt"/>
            </a:endParaRPr>
          </a:p>
          <a:p>
            <a:pPr eaLnBrk="1" hangingPunct="1">
              <a:lnSpc>
                <a:spcPct val="130000"/>
              </a:lnSpc>
            </a:pPr>
            <a:r>
              <a:rPr lang="tr-TR" sz="2800" dirty="0">
                <a:latin typeface="+mj-lt"/>
              </a:rPr>
              <a:t>Hava emiş kanalları </a:t>
            </a:r>
            <a:r>
              <a:rPr lang="tr-TR" sz="2800" b="1" dirty="0">
                <a:solidFill>
                  <a:srgbClr val="FF0000"/>
                </a:solidFill>
                <a:latin typeface="+mj-lt"/>
              </a:rPr>
              <a:t>duvar ve tavan bağlantıları sağlam ve titreşimsiz mi?</a:t>
            </a:r>
          </a:p>
          <a:p>
            <a:pPr eaLnBrk="1" hangingPunct="1"/>
            <a:endParaRPr lang="tr-TR" dirty="0">
              <a:latin typeface="+mj-lt"/>
            </a:endParaRPr>
          </a:p>
        </p:txBody>
      </p:sp>
      <p:sp>
        <p:nvSpPr>
          <p:cNvPr id="70661" name="Slide Number Placeholder 9"/>
          <p:cNvSpPr>
            <a:spLocks noGrp="1"/>
          </p:cNvSpPr>
          <p:nvPr>
            <p:ph type="sldNum" sz="quarter" idx="12"/>
          </p:nvPr>
        </p:nvSpPr>
        <p:spPr>
          <a:noFill/>
        </p:spPr>
        <p:txBody>
          <a:bodyPr/>
          <a:lstStyle/>
          <a:p>
            <a:fld id="{52409C7C-A78C-4549-AA6D-1C012360C483}" type="slidenum">
              <a:rPr lang="tr-TR" smtClean="0"/>
              <a:pPr/>
              <a:t>103</a:t>
            </a:fld>
            <a:endParaRPr lang="tr-TR"/>
          </a:p>
        </p:txBody>
      </p:sp>
      <p:pic>
        <p:nvPicPr>
          <p:cNvPr id="70660" name="Picture 5" descr="vidali-3"/>
          <p:cNvPicPr>
            <a:picLocks noChangeAspect="1" noChangeArrowheads="1"/>
          </p:cNvPicPr>
          <p:nvPr/>
        </p:nvPicPr>
        <p:blipFill>
          <a:blip r:embed="rId3" cstate="print"/>
          <a:srcRect/>
          <a:stretch>
            <a:fillRect/>
          </a:stretch>
        </p:blipFill>
        <p:spPr bwMode="auto">
          <a:xfrm>
            <a:off x="6010275" y="3619500"/>
            <a:ext cx="3133725" cy="3238500"/>
          </a:xfrm>
          <a:prstGeom prst="rect">
            <a:avLst/>
          </a:prstGeom>
          <a:noFill/>
          <a:ln w="9525">
            <a:noFill/>
            <a:miter lim="800000"/>
            <a:headEnd/>
            <a:tailEnd/>
          </a:ln>
        </p:spPr>
      </p:pic>
    </p:spTree>
    <p:extLst>
      <p:ext uri="{BB962C8B-B14F-4D97-AF65-F5344CB8AC3E}">
        <p14:creationId xmlns:p14="http://schemas.microsoft.com/office/powerpoint/2010/main" val="5933431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tr-TR" b="1" dirty="0">
                <a:solidFill>
                  <a:schemeClr val="tx1"/>
                </a:solidFill>
                <a:latin typeface="+mj-lt"/>
              </a:rPr>
              <a:t>KOMPRESÖRÜN KONTROLÜ</a:t>
            </a:r>
          </a:p>
        </p:txBody>
      </p:sp>
      <p:sp>
        <p:nvSpPr>
          <p:cNvPr id="72707" name="Rectangle 3"/>
          <p:cNvSpPr>
            <a:spLocks noGrp="1" noChangeArrowheads="1"/>
          </p:cNvSpPr>
          <p:nvPr>
            <p:ph idx="1"/>
          </p:nvPr>
        </p:nvSpPr>
        <p:spPr>
          <a:xfrm>
            <a:off x="323528" y="1916832"/>
            <a:ext cx="8229600" cy="4525963"/>
          </a:xfrm>
        </p:spPr>
        <p:txBody>
          <a:bodyPr/>
          <a:lstStyle/>
          <a:p>
            <a:pPr eaLnBrk="1" hangingPunct="1">
              <a:lnSpc>
                <a:spcPct val="130000"/>
              </a:lnSpc>
            </a:pPr>
            <a:r>
              <a:rPr lang="tr-TR" sz="2800" dirty="0">
                <a:latin typeface="+mj-lt"/>
              </a:rPr>
              <a:t>Kompresör </a:t>
            </a:r>
            <a:r>
              <a:rPr lang="tr-TR" sz="2800" b="1" dirty="0">
                <a:solidFill>
                  <a:srgbClr val="FF0000"/>
                </a:solidFill>
                <a:latin typeface="+mj-lt"/>
              </a:rPr>
              <a:t>yağı temiz ve uygun seviyede mi ?</a:t>
            </a:r>
          </a:p>
          <a:p>
            <a:pPr eaLnBrk="1" hangingPunct="1">
              <a:lnSpc>
                <a:spcPct val="130000"/>
              </a:lnSpc>
            </a:pPr>
            <a:endParaRPr lang="tr-TR" sz="2800" dirty="0">
              <a:latin typeface="+mj-lt"/>
            </a:endParaRPr>
          </a:p>
          <a:p>
            <a:pPr eaLnBrk="1" hangingPunct="1">
              <a:lnSpc>
                <a:spcPct val="130000"/>
              </a:lnSpc>
            </a:pPr>
            <a:r>
              <a:rPr lang="tr-TR" sz="2800" dirty="0">
                <a:latin typeface="+mj-lt"/>
              </a:rPr>
              <a:t>Kompresör üzerinde </a:t>
            </a:r>
            <a:r>
              <a:rPr lang="tr-TR" sz="2800" b="1" dirty="0">
                <a:solidFill>
                  <a:srgbClr val="FF0000"/>
                </a:solidFill>
                <a:latin typeface="+mj-lt"/>
              </a:rPr>
              <a:t>yağ kaçakları var mı?</a:t>
            </a:r>
          </a:p>
          <a:p>
            <a:pPr eaLnBrk="1" hangingPunct="1"/>
            <a:endParaRPr lang="tr-TR" dirty="0">
              <a:latin typeface="+mj-lt"/>
            </a:endParaRPr>
          </a:p>
        </p:txBody>
      </p:sp>
      <p:sp>
        <p:nvSpPr>
          <p:cNvPr id="72709" name="Slide Number Placeholder 9"/>
          <p:cNvSpPr>
            <a:spLocks noGrp="1"/>
          </p:cNvSpPr>
          <p:nvPr>
            <p:ph type="sldNum" sz="quarter" idx="12"/>
          </p:nvPr>
        </p:nvSpPr>
        <p:spPr>
          <a:noFill/>
        </p:spPr>
        <p:txBody>
          <a:bodyPr/>
          <a:lstStyle/>
          <a:p>
            <a:fld id="{7EF80ACF-89F6-431E-B786-B11C3575D50E}" type="slidenum">
              <a:rPr lang="tr-TR" smtClean="0"/>
              <a:pPr/>
              <a:t>104</a:t>
            </a:fld>
            <a:endParaRPr lang="tr-TR"/>
          </a:p>
        </p:txBody>
      </p:sp>
      <p:pic>
        <p:nvPicPr>
          <p:cNvPr id="72708" name="Picture 5" descr="39117_118230_84N6RW"/>
          <p:cNvPicPr>
            <a:picLocks noChangeAspect="1" noChangeArrowheads="1"/>
          </p:cNvPicPr>
          <p:nvPr/>
        </p:nvPicPr>
        <p:blipFill>
          <a:blip r:embed="rId3" cstate="print"/>
          <a:srcRect/>
          <a:stretch>
            <a:fillRect/>
          </a:stretch>
        </p:blipFill>
        <p:spPr bwMode="auto">
          <a:xfrm>
            <a:off x="3059832" y="3954462"/>
            <a:ext cx="3638550" cy="2903538"/>
          </a:xfrm>
          <a:prstGeom prst="rect">
            <a:avLst/>
          </a:prstGeom>
          <a:noFill/>
          <a:ln w="9525">
            <a:noFill/>
            <a:miter lim="800000"/>
            <a:headEnd/>
            <a:tailEnd/>
          </a:ln>
        </p:spPr>
      </p:pic>
    </p:spTree>
    <p:extLst>
      <p:ext uri="{BB962C8B-B14F-4D97-AF65-F5344CB8AC3E}">
        <p14:creationId xmlns:p14="http://schemas.microsoft.com/office/powerpoint/2010/main" val="10999835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2" name="Picture 5" descr="kontrol-valfleri"/>
          <p:cNvPicPr>
            <a:picLocks noChangeAspect="1" noChangeArrowheads="1"/>
          </p:cNvPicPr>
          <p:nvPr/>
        </p:nvPicPr>
        <p:blipFill>
          <a:blip r:embed="rId3" cstate="print"/>
          <a:srcRect/>
          <a:stretch>
            <a:fillRect/>
          </a:stretch>
        </p:blipFill>
        <p:spPr bwMode="auto">
          <a:xfrm>
            <a:off x="2915816" y="4153512"/>
            <a:ext cx="4104456" cy="2717800"/>
          </a:xfrm>
          <a:prstGeom prst="rect">
            <a:avLst/>
          </a:prstGeom>
          <a:noFill/>
          <a:ln w="9525">
            <a:noFill/>
            <a:miter lim="800000"/>
            <a:headEnd/>
            <a:tailEnd/>
          </a:ln>
        </p:spPr>
      </p:pic>
      <p:sp>
        <p:nvSpPr>
          <p:cNvPr id="73730" name="Rectangle 2"/>
          <p:cNvSpPr>
            <a:spLocks noGrp="1" noChangeArrowheads="1"/>
          </p:cNvSpPr>
          <p:nvPr>
            <p:ph type="title"/>
          </p:nvPr>
        </p:nvSpPr>
        <p:spPr/>
        <p:txBody>
          <a:bodyPr/>
          <a:lstStyle/>
          <a:p>
            <a:pPr eaLnBrk="1" hangingPunct="1"/>
            <a:r>
              <a:rPr lang="tr-TR" b="1" dirty="0">
                <a:solidFill>
                  <a:schemeClr val="tx1"/>
                </a:solidFill>
                <a:latin typeface="+mj-lt"/>
              </a:rPr>
              <a:t>KOMPRESÖRÜN KONTROLÜ</a:t>
            </a:r>
          </a:p>
        </p:txBody>
      </p:sp>
      <p:sp>
        <p:nvSpPr>
          <p:cNvPr id="73731" name="Rectangle 3"/>
          <p:cNvSpPr>
            <a:spLocks noGrp="1" noChangeArrowheads="1"/>
          </p:cNvSpPr>
          <p:nvPr>
            <p:ph idx="1"/>
          </p:nvPr>
        </p:nvSpPr>
        <p:spPr>
          <a:xfrm>
            <a:off x="0" y="1340768"/>
            <a:ext cx="8388424" cy="4525963"/>
          </a:xfrm>
        </p:spPr>
        <p:txBody>
          <a:bodyPr>
            <a:normAutofit/>
          </a:bodyPr>
          <a:lstStyle/>
          <a:p>
            <a:pPr eaLnBrk="1" hangingPunct="1"/>
            <a:r>
              <a:rPr lang="tr-TR" sz="2800" dirty="0">
                <a:latin typeface="+mj-lt"/>
              </a:rPr>
              <a:t>Kompresör </a:t>
            </a:r>
            <a:r>
              <a:rPr lang="tr-TR" sz="2800" b="1" dirty="0">
                <a:latin typeface="+mj-lt"/>
              </a:rPr>
              <a:t>motoru ayarlanan basınçlarda boşa geçiyor veya duruyor mu?</a:t>
            </a:r>
          </a:p>
          <a:p>
            <a:pPr eaLnBrk="1" hangingPunct="1"/>
            <a:endParaRPr lang="tr-TR" sz="2800" dirty="0">
              <a:latin typeface="+mj-lt"/>
            </a:endParaRPr>
          </a:p>
          <a:p>
            <a:pPr eaLnBrk="1" hangingPunct="1"/>
            <a:r>
              <a:rPr lang="tr-TR" sz="2800" dirty="0">
                <a:latin typeface="+mj-lt"/>
              </a:rPr>
              <a:t>Kompresör ile çek valf arasındaki boru hattında bulunan </a:t>
            </a:r>
            <a:r>
              <a:rPr lang="tr-TR" sz="2800" b="1" dirty="0">
                <a:solidFill>
                  <a:srgbClr val="FF0000"/>
                </a:solidFill>
                <a:latin typeface="+mj-lt"/>
              </a:rPr>
              <a:t>basınçlı havayı  motor durduğunda tahliye eden sistem var mı?</a:t>
            </a:r>
          </a:p>
        </p:txBody>
      </p:sp>
      <p:sp>
        <p:nvSpPr>
          <p:cNvPr id="73733" name="Slide Number Placeholder 9"/>
          <p:cNvSpPr>
            <a:spLocks noGrp="1"/>
          </p:cNvSpPr>
          <p:nvPr>
            <p:ph type="sldNum" sz="quarter" idx="12"/>
          </p:nvPr>
        </p:nvSpPr>
        <p:spPr>
          <a:noFill/>
        </p:spPr>
        <p:txBody>
          <a:bodyPr/>
          <a:lstStyle/>
          <a:p>
            <a:fld id="{E1F6579E-5504-4A40-BCD5-0E249B18A0C5}" type="slidenum">
              <a:rPr lang="tr-TR" smtClean="0"/>
              <a:pPr/>
              <a:t>105</a:t>
            </a:fld>
            <a:endParaRPr lang="tr-TR"/>
          </a:p>
        </p:txBody>
      </p:sp>
    </p:spTree>
    <p:extLst>
      <p:ext uri="{BB962C8B-B14F-4D97-AF65-F5344CB8AC3E}">
        <p14:creationId xmlns:p14="http://schemas.microsoft.com/office/powerpoint/2010/main" val="2413425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79512" y="274638"/>
            <a:ext cx="8507288" cy="868362"/>
          </a:xfrm>
        </p:spPr>
        <p:txBody>
          <a:bodyPr>
            <a:noAutofit/>
          </a:bodyPr>
          <a:lstStyle/>
          <a:p>
            <a:pPr eaLnBrk="1" hangingPunct="1"/>
            <a:r>
              <a:rPr lang="tr-TR" sz="3200" b="1" dirty="0">
                <a:solidFill>
                  <a:schemeClr val="tx1"/>
                </a:solidFill>
                <a:latin typeface="+mj-lt"/>
              </a:rPr>
              <a:t>HAVA TANKI VE BASINÇLI HAVA TESİSATI KONTROLÜ</a:t>
            </a:r>
          </a:p>
        </p:txBody>
      </p:sp>
      <p:sp>
        <p:nvSpPr>
          <p:cNvPr id="74755" name="Rectangle 3"/>
          <p:cNvSpPr>
            <a:spLocks noGrp="1" noChangeArrowheads="1"/>
          </p:cNvSpPr>
          <p:nvPr>
            <p:ph idx="1"/>
          </p:nvPr>
        </p:nvSpPr>
        <p:spPr>
          <a:xfrm>
            <a:off x="0" y="1274440"/>
            <a:ext cx="9144000" cy="5257800"/>
          </a:xfrm>
        </p:spPr>
        <p:txBody>
          <a:bodyPr>
            <a:normAutofit/>
          </a:bodyPr>
          <a:lstStyle/>
          <a:p>
            <a:pPr eaLnBrk="1" hangingPunct="1">
              <a:lnSpc>
                <a:spcPct val="120000"/>
              </a:lnSpc>
            </a:pPr>
            <a:r>
              <a:rPr lang="tr-TR" sz="2800" dirty="0">
                <a:latin typeface="+mj-lt"/>
              </a:rPr>
              <a:t>Kaynak dikişleri </a:t>
            </a:r>
            <a:r>
              <a:rPr lang="tr-TR" sz="2800" b="1" dirty="0">
                <a:latin typeface="+mj-lt"/>
              </a:rPr>
              <a:t>tekniğe uygun mu?</a:t>
            </a:r>
          </a:p>
          <a:p>
            <a:pPr eaLnBrk="1" hangingPunct="1">
              <a:lnSpc>
                <a:spcPct val="120000"/>
              </a:lnSpc>
            </a:pPr>
            <a:endParaRPr lang="tr-TR" sz="2800" dirty="0">
              <a:latin typeface="+mj-lt"/>
            </a:endParaRPr>
          </a:p>
          <a:p>
            <a:pPr eaLnBrk="1" hangingPunct="1">
              <a:lnSpc>
                <a:spcPct val="120000"/>
              </a:lnSpc>
            </a:pPr>
            <a:r>
              <a:rPr lang="tr-TR" sz="2800" dirty="0">
                <a:latin typeface="+mj-lt"/>
              </a:rPr>
              <a:t>Tank üzerinde bir  noktada </a:t>
            </a:r>
            <a:r>
              <a:rPr lang="tr-TR" sz="2800" b="1" dirty="0">
                <a:solidFill>
                  <a:srgbClr val="FF0000"/>
                </a:solidFill>
                <a:latin typeface="+mj-lt"/>
              </a:rPr>
              <a:t>ikiden fazla kesişen kaynak dikişi var mı?</a:t>
            </a:r>
          </a:p>
        </p:txBody>
      </p:sp>
      <p:sp>
        <p:nvSpPr>
          <p:cNvPr id="74757" name="Slide Number Placeholder 9"/>
          <p:cNvSpPr>
            <a:spLocks noGrp="1"/>
          </p:cNvSpPr>
          <p:nvPr>
            <p:ph type="sldNum" sz="quarter" idx="12"/>
          </p:nvPr>
        </p:nvSpPr>
        <p:spPr>
          <a:noFill/>
        </p:spPr>
        <p:txBody>
          <a:bodyPr/>
          <a:lstStyle/>
          <a:p>
            <a:fld id="{F0675B54-0E5D-4E5F-8E29-EF451B15760C}" type="slidenum">
              <a:rPr lang="tr-TR" smtClean="0"/>
              <a:pPr/>
              <a:t>106</a:t>
            </a:fld>
            <a:endParaRPr lang="tr-TR"/>
          </a:p>
        </p:txBody>
      </p:sp>
      <p:pic>
        <p:nvPicPr>
          <p:cNvPr id="74756" name="Picture 5" descr="clip_image011"/>
          <p:cNvPicPr>
            <a:picLocks noChangeAspect="1" noChangeArrowheads="1"/>
          </p:cNvPicPr>
          <p:nvPr/>
        </p:nvPicPr>
        <p:blipFill>
          <a:blip r:embed="rId3" cstate="print"/>
          <a:srcRect l="33487" t="13962" b="35777"/>
          <a:stretch>
            <a:fillRect/>
          </a:stretch>
        </p:blipFill>
        <p:spPr bwMode="auto">
          <a:xfrm>
            <a:off x="3275856" y="3789040"/>
            <a:ext cx="2724150" cy="2743200"/>
          </a:xfrm>
          <a:prstGeom prst="rect">
            <a:avLst/>
          </a:prstGeom>
          <a:noFill/>
          <a:ln w="9525">
            <a:noFill/>
            <a:miter lim="800000"/>
            <a:headEnd/>
            <a:tailEnd/>
          </a:ln>
        </p:spPr>
      </p:pic>
    </p:spTree>
    <p:extLst>
      <p:ext uri="{BB962C8B-B14F-4D97-AF65-F5344CB8AC3E}">
        <p14:creationId xmlns:p14="http://schemas.microsoft.com/office/powerpoint/2010/main" val="576359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type="title"/>
          </p:nvPr>
        </p:nvSpPr>
        <p:spPr/>
        <p:txBody>
          <a:bodyPr>
            <a:normAutofit/>
          </a:bodyPr>
          <a:lstStyle/>
          <a:p>
            <a:pPr eaLnBrk="1" hangingPunct="1"/>
            <a:r>
              <a:rPr lang="tr-TR" sz="3200" b="1" dirty="0">
                <a:solidFill>
                  <a:schemeClr val="tx1"/>
                </a:solidFill>
                <a:latin typeface="+mj-lt"/>
              </a:rPr>
              <a:t>HAVA TANKI VE BASINÇLI HAVA TESİSATI KONTROLÜ</a:t>
            </a:r>
          </a:p>
        </p:txBody>
      </p:sp>
      <p:sp>
        <p:nvSpPr>
          <p:cNvPr id="75779" name="Rectangle 2"/>
          <p:cNvSpPr>
            <a:spLocks noGrp="1" noChangeArrowheads="1"/>
          </p:cNvSpPr>
          <p:nvPr>
            <p:ph idx="1"/>
          </p:nvPr>
        </p:nvSpPr>
        <p:spPr>
          <a:xfrm>
            <a:off x="1" y="1513750"/>
            <a:ext cx="8460432" cy="4713387"/>
          </a:xfrm>
        </p:spPr>
        <p:txBody>
          <a:bodyPr>
            <a:normAutofit/>
          </a:bodyPr>
          <a:lstStyle/>
          <a:p>
            <a:pPr eaLnBrk="1" hangingPunct="1">
              <a:lnSpc>
                <a:spcPct val="120000"/>
              </a:lnSpc>
            </a:pPr>
            <a:r>
              <a:rPr lang="tr-TR" sz="2800" dirty="0">
                <a:latin typeface="+mj-lt"/>
              </a:rPr>
              <a:t>Tank üzerinde </a:t>
            </a:r>
            <a:r>
              <a:rPr lang="tr-TR" sz="2800" b="1" dirty="0">
                <a:latin typeface="+mj-lt"/>
              </a:rPr>
              <a:t>yama kaynağı var mı?</a:t>
            </a:r>
          </a:p>
          <a:p>
            <a:pPr eaLnBrk="1" hangingPunct="1">
              <a:lnSpc>
                <a:spcPct val="120000"/>
              </a:lnSpc>
            </a:pPr>
            <a:endParaRPr lang="tr-TR" sz="2800" dirty="0">
              <a:latin typeface="+mj-lt"/>
            </a:endParaRPr>
          </a:p>
          <a:p>
            <a:pPr eaLnBrk="1" hangingPunct="1">
              <a:lnSpc>
                <a:spcPct val="120000"/>
              </a:lnSpc>
            </a:pPr>
            <a:r>
              <a:rPr lang="tr-TR" sz="2800" dirty="0">
                <a:latin typeface="+mj-lt"/>
              </a:rPr>
              <a:t>Yüzeylerinde </a:t>
            </a:r>
            <a:r>
              <a:rPr lang="tr-TR" sz="2800" b="1" dirty="0">
                <a:solidFill>
                  <a:srgbClr val="FF0000"/>
                </a:solidFill>
                <a:latin typeface="+mj-lt"/>
              </a:rPr>
              <a:t>eziklik, çarpıklık ve eğri kaynak dikişi var mı?</a:t>
            </a:r>
          </a:p>
        </p:txBody>
      </p:sp>
      <p:sp>
        <p:nvSpPr>
          <p:cNvPr id="75781" name="Slide Number Placeholder 9"/>
          <p:cNvSpPr>
            <a:spLocks noGrp="1"/>
          </p:cNvSpPr>
          <p:nvPr>
            <p:ph type="sldNum" sz="quarter" idx="12"/>
          </p:nvPr>
        </p:nvSpPr>
        <p:spPr>
          <a:noFill/>
        </p:spPr>
        <p:txBody>
          <a:bodyPr/>
          <a:lstStyle/>
          <a:p>
            <a:fld id="{1777CFBD-9D83-4F26-BE0B-C207D0A05A9A}" type="slidenum">
              <a:rPr lang="tr-TR" smtClean="0"/>
              <a:pPr/>
              <a:t>107</a:t>
            </a:fld>
            <a:endParaRPr lang="tr-TR"/>
          </a:p>
        </p:txBody>
      </p:sp>
      <p:pic>
        <p:nvPicPr>
          <p:cNvPr id="75780" name="Picture 4" descr="39117_118230_84N6RW"/>
          <p:cNvPicPr>
            <a:picLocks noChangeAspect="1" noChangeArrowheads="1"/>
          </p:cNvPicPr>
          <p:nvPr/>
        </p:nvPicPr>
        <p:blipFill>
          <a:blip r:embed="rId3" cstate="print"/>
          <a:srcRect/>
          <a:stretch>
            <a:fillRect/>
          </a:stretch>
        </p:blipFill>
        <p:spPr bwMode="auto">
          <a:xfrm>
            <a:off x="2209800" y="3352800"/>
            <a:ext cx="3638550" cy="2903538"/>
          </a:xfrm>
          <a:prstGeom prst="rect">
            <a:avLst/>
          </a:prstGeom>
          <a:noFill/>
          <a:ln w="9525">
            <a:noFill/>
            <a:miter lim="800000"/>
            <a:headEnd/>
            <a:tailEnd/>
          </a:ln>
        </p:spPr>
      </p:pic>
    </p:spTree>
    <p:extLst>
      <p:ext uri="{BB962C8B-B14F-4D97-AF65-F5344CB8AC3E}">
        <p14:creationId xmlns:p14="http://schemas.microsoft.com/office/powerpoint/2010/main" val="23035042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6" name="Picture 5" descr="standart%20tip%20manometre"/>
          <p:cNvPicPr>
            <a:picLocks noChangeAspect="1" noChangeArrowheads="1"/>
          </p:cNvPicPr>
          <p:nvPr/>
        </p:nvPicPr>
        <p:blipFill>
          <a:blip r:embed="rId3" cstate="print"/>
          <a:srcRect/>
          <a:stretch>
            <a:fillRect/>
          </a:stretch>
        </p:blipFill>
        <p:spPr bwMode="auto">
          <a:xfrm>
            <a:off x="1187624" y="4221088"/>
            <a:ext cx="2381250" cy="2381250"/>
          </a:xfrm>
          <a:prstGeom prst="rect">
            <a:avLst/>
          </a:prstGeom>
          <a:noFill/>
          <a:ln w="9525">
            <a:noFill/>
            <a:miter lim="800000"/>
            <a:headEnd/>
            <a:tailEnd/>
          </a:ln>
        </p:spPr>
      </p:pic>
      <p:sp>
        <p:nvSpPr>
          <p:cNvPr id="79874" name="Rectangle 2"/>
          <p:cNvSpPr>
            <a:spLocks noGrp="1" noChangeArrowheads="1"/>
          </p:cNvSpPr>
          <p:nvPr>
            <p:ph type="title"/>
          </p:nvPr>
        </p:nvSpPr>
        <p:spPr/>
        <p:txBody>
          <a:bodyPr>
            <a:normAutofit/>
          </a:bodyPr>
          <a:lstStyle/>
          <a:p>
            <a:pPr eaLnBrk="1" hangingPunct="1"/>
            <a:r>
              <a:rPr lang="tr-TR" sz="3200" b="1" dirty="0">
                <a:solidFill>
                  <a:schemeClr val="tx1"/>
                </a:solidFill>
                <a:latin typeface="+mj-lt"/>
              </a:rPr>
              <a:t>HAVA TANKI VE BASINÇLI HAVA TESİSATI KONTROLÜ</a:t>
            </a:r>
          </a:p>
        </p:txBody>
      </p:sp>
      <p:sp>
        <p:nvSpPr>
          <p:cNvPr id="79875" name="Rectangle 3"/>
          <p:cNvSpPr>
            <a:spLocks noGrp="1" noChangeArrowheads="1"/>
          </p:cNvSpPr>
          <p:nvPr>
            <p:ph idx="1"/>
          </p:nvPr>
        </p:nvSpPr>
        <p:spPr>
          <a:xfrm>
            <a:off x="11472" y="2060848"/>
            <a:ext cx="8448960" cy="4525963"/>
          </a:xfrm>
        </p:spPr>
        <p:txBody>
          <a:bodyPr>
            <a:normAutofit/>
          </a:bodyPr>
          <a:lstStyle/>
          <a:p>
            <a:pPr eaLnBrk="1" hangingPunct="1">
              <a:lnSpc>
                <a:spcPct val="120000"/>
              </a:lnSpc>
            </a:pPr>
            <a:r>
              <a:rPr lang="tr-TR" sz="2800" dirty="0">
                <a:latin typeface="+mj-lt"/>
              </a:rPr>
              <a:t>Manometre </a:t>
            </a:r>
            <a:r>
              <a:rPr lang="tr-TR" sz="2800" b="1" dirty="0">
                <a:solidFill>
                  <a:srgbClr val="FF0000"/>
                </a:solidFill>
                <a:latin typeface="+mj-lt"/>
              </a:rPr>
              <a:t>kolayca okunabilecek büyüklükte mi?</a:t>
            </a:r>
            <a:endParaRPr lang="tr-TR" sz="2800" dirty="0">
              <a:latin typeface="+mj-lt"/>
            </a:endParaRPr>
          </a:p>
          <a:p>
            <a:pPr eaLnBrk="1" hangingPunct="1">
              <a:lnSpc>
                <a:spcPct val="120000"/>
              </a:lnSpc>
            </a:pPr>
            <a:r>
              <a:rPr lang="tr-TR" sz="2800" dirty="0">
                <a:latin typeface="+mj-lt"/>
              </a:rPr>
              <a:t>Hava tankı üzerinde </a:t>
            </a:r>
            <a:r>
              <a:rPr lang="tr-TR" sz="2800" b="1" dirty="0">
                <a:solidFill>
                  <a:srgbClr val="FF0000"/>
                </a:solidFill>
                <a:latin typeface="+mj-lt"/>
              </a:rPr>
              <a:t>emniyet </a:t>
            </a:r>
            <a:r>
              <a:rPr lang="tr-TR" sz="2800" b="1" dirty="0" err="1">
                <a:solidFill>
                  <a:srgbClr val="FF0000"/>
                </a:solidFill>
                <a:latin typeface="+mj-lt"/>
              </a:rPr>
              <a:t>ventili</a:t>
            </a:r>
            <a:r>
              <a:rPr lang="tr-TR" sz="2800" b="1" dirty="0">
                <a:solidFill>
                  <a:srgbClr val="FF0000"/>
                </a:solidFill>
                <a:latin typeface="+mj-lt"/>
              </a:rPr>
              <a:t> var ve çalışıyor mu?</a:t>
            </a:r>
          </a:p>
        </p:txBody>
      </p:sp>
      <p:sp>
        <p:nvSpPr>
          <p:cNvPr id="79878" name="Slide Number Placeholder 10"/>
          <p:cNvSpPr>
            <a:spLocks noGrp="1"/>
          </p:cNvSpPr>
          <p:nvPr>
            <p:ph type="sldNum" sz="quarter" idx="12"/>
          </p:nvPr>
        </p:nvSpPr>
        <p:spPr>
          <a:noFill/>
        </p:spPr>
        <p:txBody>
          <a:bodyPr/>
          <a:lstStyle/>
          <a:p>
            <a:fld id="{2A0DE89F-1F48-4DC9-B414-4CD41A2B10F3}" type="slidenum">
              <a:rPr lang="tr-TR" smtClean="0"/>
              <a:pPr/>
              <a:t>108</a:t>
            </a:fld>
            <a:endParaRPr lang="tr-TR"/>
          </a:p>
        </p:txBody>
      </p:sp>
      <p:pic>
        <p:nvPicPr>
          <p:cNvPr id="79877" name="Picture 7" descr="U71_20080423130022"/>
          <p:cNvPicPr>
            <a:picLocks noChangeAspect="1" noChangeArrowheads="1"/>
          </p:cNvPicPr>
          <p:nvPr/>
        </p:nvPicPr>
        <p:blipFill>
          <a:blip r:embed="rId4" cstate="print"/>
          <a:srcRect/>
          <a:stretch>
            <a:fillRect/>
          </a:stretch>
        </p:blipFill>
        <p:spPr bwMode="auto">
          <a:xfrm>
            <a:off x="3810000" y="3729285"/>
            <a:ext cx="3228975" cy="2644775"/>
          </a:xfrm>
          <a:prstGeom prst="rect">
            <a:avLst/>
          </a:prstGeom>
          <a:noFill/>
          <a:ln w="9525">
            <a:noFill/>
            <a:miter lim="800000"/>
            <a:headEnd/>
            <a:tailEnd/>
          </a:ln>
        </p:spPr>
      </p:pic>
    </p:spTree>
    <p:extLst>
      <p:ext uri="{BB962C8B-B14F-4D97-AF65-F5344CB8AC3E}">
        <p14:creationId xmlns:p14="http://schemas.microsoft.com/office/powerpoint/2010/main" val="18929398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0" y="-99392"/>
            <a:ext cx="8532440" cy="2088232"/>
          </a:xfrm>
        </p:spPr>
        <p:txBody>
          <a:bodyPr>
            <a:normAutofit/>
          </a:bodyPr>
          <a:lstStyle/>
          <a:p>
            <a:pPr eaLnBrk="1" hangingPunct="1"/>
            <a:r>
              <a:rPr lang="tr-TR" sz="3200" b="1" dirty="0">
                <a:solidFill>
                  <a:schemeClr val="tx1"/>
                </a:solidFill>
                <a:latin typeface="+mj-lt"/>
              </a:rPr>
              <a:t>HAVA TANKI VE BASINÇLI HAVA TESİSATI KONTROLÜ</a:t>
            </a:r>
          </a:p>
        </p:txBody>
      </p:sp>
      <p:sp>
        <p:nvSpPr>
          <p:cNvPr id="81923" name="Rectangle 3"/>
          <p:cNvSpPr>
            <a:spLocks noGrp="1" noChangeArrowheads="1"/>
          </p:cNvSpPr>
          <p:nvPr>
            <p:ph idx="1"/>
          </p:nvPr>
        </p:nvSpPr>
        <p:spPr>
          <a:xfrm>
            <a:off x="15264" y="1556792"/>
            <a:ext cx="8964488" cy="4525963"/>
          </a:xfrm>
        </p:spPr>
        <p:txBody>
          <a:bodyPr>
            <a:normAutofit/>
          </a:bodyPr>
          <a:lstStyle/>
          <a:p>
            <a:pPr eaLnBrk="1" hangingPunct="1"/>
            <a:r>
              <a:rPr lang="tr-TR" sz="2800" b="1" dirty="0">
                <a:latin typeface="+mj-lt"/>
              </a:rPr>
              <a:t>Emniyet </a:t>
            </a:r>
            <a:r>
              <a:rPr lang="tr-TR" sz="2800" b="1" dirty="0" err="1">
                <a:latin typeface="+mj-lt"/>
              </a:rPr>
              <a:t>ventili</a:t>
            </a:r>
            <a:r>
              <a:rPr lang="tr-TR" sz="2800" b="1" dirty="0">
                <a:latin typeface="+mj-lt"/>
              </a:rPr>
              <a:t> </a:t>
            </a:r>
            <a:r>
              <a:rPr lang="tr-TR" sz="2800" dirty="0">
                <a:latin typeface="+mj-lt"/>
              </a:rPr>
              <a:t>doğrudan doğruya tank üzerinde </a:t>
            </a:r>
            <a:r>
              <a:rPr lang="tr-TR" sz="2800" b="1" dirty="0">
                <a:latin typeface="+mj-lt"/>
              </a:rPr>
              <a:t>dikey durumda takılı mı?</a:t>
            </a:r>
          </a:p>
          <a:p>
            <a:pPr eaLnBrk="1" hangingPunct="1"/>
            <a:endParaRPr lang="tr-TR" sz="2800" dirty="0">
              <a:latin typeface="+mj-lt"/>
            </a:endParaRPr>
          </a:p>
          <a:p>
            <a:pPr eaLnBrk="1" hangingPunct="1"/>
            <a:r>
              <a:rPr lang="tr-TR" sz="2800" dirty="0">
                <a:latin typeface="+mj-lt"/>
              </a:rPr>
              <a:t>Emniyet </a:t>
            </a:r>
            <a:r>
              <a:rPr lang="tr-TR" sz="2800" dirty="0" err="1">
                <a:latin typeface="+mj-lt"/>
              </a:rPr>
              <a:t>ventilinde</a:t>
            </a:r>
            <a:r>
              <a:rPr lang="tr-TR" sz="2800" dirty="0">
                <a:latin typeface="+mj-lt"/>
              </a:rPr>
              <a:t> </a:t>
            </a:r>
            <a:r>
              <a:rPr lang="tr-TR" sz="2800" b="1" dirty="0">
                <a:solidFill>
                  <a:srgbClr val="FF0000"/>
                </a:solidFill>
                <a:latin typeface="+mj-lt"/>
              </a:rPr>
              <a:t>elle kumanda edilen kaldırma düzeneği var mı?</a:t>
            </a:r>
          </a:p>
        </p:txBody>
      </p:sp>
      <p:sp>
        <p:nvSpPr>
          <p:cNvPr id="81925" name="Slide Number Placeholder 9"/>
          <p:cNvSpPr>
            <a:spLocks noGrp="1"/>
          </p:cNvSpPr>
          <p:nvPr>
            <p:ph type="sldNum" sz="quarter" idx="12"/>
          </p:nvPr>
        </p:nvSpPr>
        <p:spPr>
          <a:noFill/>
        </p:spPr>
        <p:txBody>
          <a:bodyPr/>
          <a:lstStyle/>
          <a:p>
            <a:fld id="{D92B6D31-3F65-427D-80AE-E04BCCD5C34C}" type="slidenum">
              <a:rPr lang="tr-TR" smtClean="0"/>
              <a:pPr/>
              <a:t>109</a:t>
            </a:fld>
            <a:endParaRPr lang="tr-TR"/>
          </a:p>
        </p:txBody>
      </p:sp>
      <p:pic>
        <p:nvPicPr>
          <p:cNvPr id="81924" name="Picture 5" descr="Safety_relief_valve-drawing"/>
          <p:cNvPicPr>
            <a:picLocks noChangeAspect="1" noChangeArrowheads="1"/>
          </p:cNvPicPr>
          <p:nvPr/>
        </p:nvPicPr>
        <p:blipFill>
          <a:blip r:embed="rId3" cstate="print"/>
          <a:srcRect l="25352"/>
          <a:stretch>
            <a:fillRect/>
          </a:stretch>
        </p:blipFill>
        <p:spPr bwMode="auto">
          <a:xfrm>
            <a:off x="5264310" y="3645024"/>
            <a:ext cx="1935473" cy="3212976"/>
          </a:xfrm>
          <a:prstGeom prst="rect">
            <a:avLst/>
          </a:prstGeom>
          <a:noFill/>
          <a:ln w="9525">
            <a:noFill/>
            <a:miter lim="800000"/>
            <a:headEnd/>
            <a:tailEnd/>
          </a:ln>
        </p:spPr>
      </p:pic>
    </p:spTree>
    <p:extLst>
      <p:ext uri="{BB962C8B-B14F-4D97-AF65-F5344CB8AC3E}">
        <p14:creationId xmlns:p14="http://schemas.microsoft.com/office/powerpoint/2010/main" val="187673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Numarası Yer Tutucusu 1"/>
          <p:cNvSpPr>
            <a:spLocks noGrp="1"/>
          </p:cNvSpPr>
          <p:nvPr>
            <p:ph type="sldNum" sz="quarter" idx="12"/>
          </p:nvPr>
        </p:nvSpPr>
        <p:spPr/>
        <p:txBody>
          <a:bodyPr/>
          <a:lstStyle/>
          <a:p>
            <a:fld id="{9E8EC667-954C-42D1-86DC-A819E1C18EE6}" type="slidenum">
              <a:rPr lang="tr-TR" smtClean="0"/>
              <a:pPr/>
              <a:t>11</a:t>
            </a:fld>
            <a:endParaRPr lang="tr-TR"/>
          </a:p>
        </p:txBody>
      </p:sp>
      <p:sp>
        <p:nvSpPr>
          <p:cNvPr id="3" name="Dikdörtgen 2"/>
          <p:cNvSpPr/>
          <p:nvPr/>
        </p:nvSpPr>
        <p:spPr>
          <a:xfrm>
            <a:off x="251520" y="1268760"/>
            <a:ext cx="8712968" cy="3416320"/>
          </a:xfrm>
          <a:prstGeom prst="rect">
            <a:avLst/>
          </a:prstGeom>
        </p:spPr>
        <p:txBody>
          <a:bodyPr wrap="square">
            <a:spAutoFit/>
          </a:bodyPr>
          <a:lstStyle/>
          <a:p>
            <a:endParaRPr lang="tr-TR" sz="3600" b="1" dirty="0"/>
          </a:p>
          <a:p>
            <a:r>
              <a:rPr lang="tr-TR" sz="3600" b="1" dirty="0"/>
              <a:t>Basit basınçlı kaplarda</a:t>
            </a:r>
            <a:r>
              <a:rPr lang="tr-TR" sz="3600" dirty="0"/>
              <a:t>, kabın azami çalışma basıncı </a:t>
            </a:r>
            <a:r>
              <a:rPr lang="tr-TR" sz="3600" b="1" dirty="0">
                <a:solidFill>
                  <a:srgbClr val="FF0000"/>
                </a:solidFill>
              </a:rPr>
              <a:t>30 </a:t>
            </a:r>
            <a:r>
              <a:rPr lang="tr-TR" sz="3600" b="1" dirty="0" err="1">
                <a:solidFill>
                  <a:srgbClr val="FF0000"/>
                </a:solidFill>
              </a:rPr>
              <a:t>bar</a:t>
            </a:r>
            <a:r>
              <a:rPr lang="tr-TR" sz="3600" dirty="0" err="1"/>
              <a:t>'dan</a:t>
            </a:r>
            <a:r>
              <a:rPr lang="tr-TR" sz="3600" dirty="0"/>
              <a:t>,</a:t>
            </a:r>
          </a:p>
          <a:p>
            <a:endParaRPr lang="tr-TR" sz="3600" dirty="0"/>
          </a:p>
          <a:p>
            <a:r>
              <a:rPr lang="tr-TR" sz="3600" dirty="0"/>
              <a:t>Kabın  </a:t>
            </a:r>
            <a:r>
              <a:rPr lang="tr-TR" sz="3600" dirty="0" err="1"/>
              <a:t>basınçı</a:t>
            </a:r>
            <a:r>
              <a:rPr lang="tr-TR" sz="3600" dirty="0"/>
              <a:t> ile  kapasitesinin(V) çarpımı</a:t>
            </a:r>
          </a:p>
          <a:p>
            <a:r>
              <a:rPr lang="tr-TR" sz="3600" dirty="0"/>
              <a:t> </a:t>
            </a:r>
            <a:r>
              <a:rPr lang="tr-TR" sz="3600" b="1" dirty="0">
                <a:solidFill>
                  <a:srgbClr val="FF0000"/>
                </a:solidFill>
              </a:rPr>
              <a:t>10.000 bar-litre </a:t>
            </a:r>
            <a:r>
              <a:rPr lang="tr-TR" sz="3600" dirty="0"/>
              <a:t>den </a:t>
            </a:r>
            <a:r>
              <a:rPr lang="tr-TR" sz="3600" dirty="0">
                <a:solidFill>
                  <a:srgbClr val="FF0000"/>
                </a:solidFill>
                <a:latin typeface="Arial Black" panose="020B0A04020102020204" pitchFamily="34" charset="0"/>
              </a:rPr>
              <a:t>fazla olamaz.</a:t>
            </a:r>
          </a:p>
        </p:txBody>
      </p:sp>
    </p:spTree>
    <p:extLst>
      <p:ext uri="{BB962C8B-B14F-4D97-AF65-F5344CB8AC3E}">
        <p14:creationId xmlns:p14="http://schemas.microsoft.com/office/powerpoint/2010/main" val="36950339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normAutofit/>
          </a:bodyPr>
          <a:lstStyle/>
          <a:p>
            <a:pPr eaLnBrk="1" hangingPunct="1"/>
            <a:r>
              <a:rPr lang="tr-TR" sz="3200" b="1" dirty="0">
                <a:solidFill>
                  <a:schemeClr val="tx1"/>
                </a:solidFill>
                <a:latin typeface="+mj-lt"/>
              </a:rPr>
              <a:t>HAVA TANKI VE BASINÇLI HAVA TESİSATI KONTROLÜ</a:t>
            </a:r>
          </a:p>
        </p:txBody>
      </p:sp>
      <p:sp>
        <p:nvSpPr>
          <p:cNvPr id="82947" name="Rectangle 3"/>
          <p:cNvSpPr>
            <a:spLocks noGrp="1" noChangeArrowheads="1"/>
          </p:cNvSpPr>
          <p:nvPr>
            <p:ph idx="1"/>
          </p:nvPr>
        </p:nvSpPr>
        <p:spPr>
          <a:xfrm>
            <a:off x="467544" y="2114157"/>
            <a:ext cx="8229600" cy="4713387"/>
          </a:xfrm>
        </p:spPr>
        <p:txBody>
          <a:bodyPr>
            <a:normAutofit/>
          </a:bodyPr>
          <a:lstStyle/>
          <a:p>
            <a:pPr eaLnBrk="1" hangingPunct="1"/>
            <a:r>
              <a:rPr lang="tr-TR" sz="2800" dirty="0">
                <a:latin typeface="+mj-lt"/>
              </a:rPr>
              <a:t>Emniyet </a:t>
            </a:r>
            <a:r>
              <a:rPr lang="tr-TR" sz="2800" dirty="0" err="1">
                <a:latin typeface="+mj-lt"/>
              </a:rPr>
              <a:t>ventili</a:t>
            </a:r>
            <a:r>
              <a:rPr lang="tr-TR" sz="2800" dirty="0">
                <a:latin typeface="+mj-lt"/>
              </a:rPr>
              <a:t> </a:t>
            </a:r>
            <a:r>
              <a:rPr lang="tr-TR" sz="2800" b="1" dirty="0">
                <a:solidFill>
                  <a:srgbClr val="FF0000"/>
                </a:solidFill>
                <a:latin typeface="+mj-lt"/>
              </a:rPr>
              <a:t>kolay açılıyor mu?</a:t>
            </a:r>
          </a:p>
          <a:p>
            <a:pPr eaLnBrk="1" hangingPunct="1"/>
            <a:endParaRPr lang="tr-TR" sz="2800" dirty="0">
              <a:latin typeface="+mj-lt"/>
            </a:endParaRPr>
          </a:p>
          <a:p>
            <a:pPr eaLnBrk="1" hangingPunct="1"/>
            <a:r>
              <a:rPr lang="tr-TR" sz="2800" dirty="0">
                <a:latin typeface="+mj-lt"/>
              </a:rPr>
              <a:t>Emniyet </a:t>
            </a:r>
            <a:r>
              <a:rPr lang="tr-TR" sz="2800" dirty="0" err="1">
                <a:latin typeface="+mj-lt"/>
              </a:rPr>
              <a:t>ventili</a:t>
            </a:r>
            <a:r>
              <a:rPr lang="tr-TR" sz="2800" dirty="0">
                <a:latin typeface="+mj-lt"/>
              </a:rPr>
              <a:t> ayarının </a:t>
            </a:r>
            <a:r>
              <a:rPr lang="tr-TR" sz="2800" b="1" dirty="0">
                <a:solidFill>
                  <a:srgbClr val="FF0000"/>
                </a:solidFill>
                <a:latin typeface="+mj-lt"/>
              </a:rPr>
              <a:t>bozulmasına karşı önlem </a:t>
            </a:r>
            <a:r>
              <a:rPr lang="tr-TR" sz="2800" dirty="0">
                <a:latin typeface="+mj-lt"/>
              </a:rPr>
              <a:t>alınmış mı?</a:t>
            </a:r>
          </a:p>
        </p:txBody>
      </p:sp>
      <p:sp>
        <p:nvSpPr>
          <p:cNvPr id="82949" name="Slide Number Placeholder 9"/>
          <p:cNvSpPr>
            <a:spLocks noGrp="1"/>
          </p:cNvSpPr>
          <p:nvPr>
            <p:ph type="sldNum" sz="quarter" idx="12"/>
          </p:nvPr>
        </p:nvSpPr>
        <p:spPr>
          <a:noFill/>
        </p:spPr>
        <p:txBody>
          <a:bodyPr/>
          <a:lstStyle/>
          <a:p>
            <a:fld id="{0E307BB6-CDEA-4F66-AB5A-72D9D0090E68}" type="slidenum">
              <a:rPr lang="tr-TR" smtClean="0"/>
              <a:pPr/>
              <a:t>110</a:t>
            </a:fld>
            <a:endParaRPr lang="tr-TR"/>
          </a:p>
        </p:txBody>
      </p:sp>
      <p:pic>
        <p:nvPicPr>
          <p:cNvPr id="82948" name="Picture 6" descr="U71_20080423130022"/>
          <p:cNvPicPr>
            <a:picLocks noChangeAspect="1" noChangeArrowheads="1"/>
          </p:cNvPicPr>
          <p:nvPr/>
        </p:nvPicPr>
        <p:blipFill>
          <a:blip r:embed="rId3" cstate="print"/>
          <a:srcRect/>
          <a:stretch>
            <a:fillRect/>
          </a:stretch>
        </p:blipFill>
        <p:spPr bwMode="auto">
          <a:xfrm>
            <a:off x="2725626" y="4077072"/>
            <a:ext cx="3228975" cy="2644775"/>
          </a:xfrm>
          <a:prstGeom prst="rect">
            <a:avLst/>
          </a:prstGeom>
          <a:noFill/>
          <a:ln w="9525">
            <a:noFill/>
            <a:miter lim="800000"/>
            <a:headEnd/>
            <a:tailEnd/>
          </a:ln>
        </p:spPr>
      </p:pic>
    </p:spTree>
    <p:extLst>
      <p:ext uri="{BB962C8B-B14F-4D97-AF65-F5344CB8AC3E}">
        <p14:creationId xmlns:p14="http://schemas.microsoft.com/office/powerpoint/2010/main" val="63816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395536" y="0"/>
            <a:ext cx="8229600" cy="1143000"/>
          </a:xfrm>
        </p:spPr>
        <p:txBody>
          <a:bodyPr>
            <a:normAutofit/>
          </a:bodyPr>
          <a:lstStyle/>
          <a:p>
            <a:pPr eaLnBrk="1" hangingPunct="1"/>
            <a:r>
              <a:rPr lang="tr-TR" sz="3200" b="1" dirty="0">
                <a:solidFill>
                  <a:schemeClr val="tx1"/>
                </a:solidFill>
                <a:latin typeface="+mj-lt"/>
              </a:rPr>
              <a:t>HAVA TANKI VE BASINÇLI HAVA TESİSATI KONTROLÜ</a:t>
            </a:r>
          </a:p>
        </p:txBody>
      </p:sp>
      <p:sp>
        <p:nvSpPr>
          <p:cNvPr id="84995" name="Rectangle 3"/>
          <p:cNvSpPr>
            <a:spLocks noGrp="1" noChangeArrowheads="1"/>
          </p:cNvSpPr>
          <p:nvPr>
            <p:ph idx="1"/>
          </p:nvPr>
        </p:nvSpPr>
        <p:spPr>
          <a:xfrm>
            <a:off x="0" y="1052736"/>
            <a:ext cx="8388424" cy="4525963"/>
          </a:xfrm>
        </p:spPr>
        <p:txBody>
          <a:bodyPr>
            <a:normAutofit/>
          </a:bodyPr>
          <a:lstStyle/>
          <a:p>
            <a:pPr eaLnBrk="1" hangingPunct="1"/>
            <a:r>
              <a:rPr lang="tr-TR" sz="2800" dirty="0">
                <a:latin typeface="+mj-lt"/>
              </a:rPr>
              <a:t>Kompresörün tehlike anında </a:t>
            </a:r>
            <a:r>
              <a:rPr lang="tr-TR" sz="2800" b="1" dirty="0">
                <a:latin typeface="+mj-lt"/>
              </a:rPr>
              <a:t>uzak bir yerden durdurulmasını sağlayacak elektrik tesisatı </a:t>
            </a:r>
            <a:r>
              <a:rPr lang="tr-TR" sz="2800" dirty="0">
                <a:latin typeface="+mj-lt"/>
              </a:rPr>
              <a:t>var mı?</a:t>
            </a:r>
          </a:p>
          <a:p>
            <a:pPr eaLnBrk="1" hangingPunct="1"/>
            <a:r>
              <a:rPr lang="tr-TR" sz="2800" dirty="0">
                <a:latin typeface="+mj-lt"/>
              </a:rPr>
              <a:t>Basınçlı hava boru tesisatı </a:t>
            </a:r>
            <a:r>
              <a:rPr lang="tr-TR" sz="2800" b="1" dirty="0">
                <a:latin typeface="+mj-lt"/>
              </a:rPr>
              <a:t>duvar ve tavan bağlantıları sağlam mı?</a:t>
            </a:r>
          </a:p>
        </p:txBody>
      </p:sp>
      <p:sp>
        <p:nvSpPr>
          <p:cNvPr id="84997" name="Slide Number Placeholder 9"/>
          <p:cNvSpPr>
            <a:spLocks noGrp="1"/>
          </p:cNvSpPr>
          <p:nvPr>
            <p:ph type="sldNum" sz="quarter" idx="12"/>
          </p:nvPr>
        </p:nvSpPr>
        <p:spPr>
          <a:noFill/>
        </p:spPr>
        <p:txBody>
          <a:bodyPr/>
          <a:lstStyle/>
          <a:p>
            <a:fld id="{F0C8022B-243F-4BF1-AB1E-FED839EB4E1F}" type="slidenum">
              <a:rPr lang="tr-TR" smtClean="0"/>
              <a:pPr/>
              <a:t>111</a:t>
            </a:fld>
            <a:endParaRPr lang="tr-TR"/>
          </a:p>
        </p:txBody>
      </p:sp>
      <p:pic>
        <p:nvPicPr>
          <p:cNvPr id="84996" name="Picture 4"/>
          <p:cNvPicPr>
            <a:picLocks noChangeAspect="1" noChangeArrowheads="1"/>
          </p:cNvPicPr>
          <p:nvPr/>
        </p:nvPicPr>
        <p:blipFill>
          <a:blip r:embed="rId3" cstate="print"/>
          <a:srcRect l="27525" t="19792" r="33821" b="41667"/>
          <a:stretch>
            <a:fillRect/>
          </a:stretch>
        </p:blipFill>
        <p:spPr bwMode="auto">
          <a:xfrm>
            <a:off x="1547664" y="3985161"/>
            <a:ext cx="4608512" cy="2872839"/>
          </a:xfrm>
          <a:prstGeom prst="rect">
            <a:avLst/>
          </a:prstGeom>
          <a:noFill/>
          <a:ln w="9525">
            <a:noFill/>
            <a:miter lim="800000"/>
            <a:headEnd/>
            <a:tailEnd/>
          </a:ln>
        </p:spPr>
      </p:pic>
    </p:spTree>
    <p:extLst>
      <p:ext uri="{BB962C8B-B14F-4D97-AF65-F5344CB8AC3E}">
        <p14:creationId xmlns:p14="http://schemas.microsoft.com/office/powerpoint/2010/main" val="8116342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normAutofit/>
          </a:bodyPr>
          <a:lstStyle/>
          <a:p>
            <a:pPr eaLnBrk="1" hangingPunct="1"/>
            <a:r>
              <a:rPr lang="tr-TR" sz="3200" b="1" dirty="0">
                <a:solidFill>
                  <a:schemeClr val="tx1"/>
                </a:solidFill>
                <a:latin typeface="+mj-lt"/>
              </a:rPr>
              <a:t>HAVA TANKI VE BASINÇLI HAVA TESİSATI KONTROLÜ</a:t>
            </a:r>
          </a:p>
        </p:txBody>
      </p:sp>
      <p:sp>
        <p:nvSpPr>
          <p:cNvPr id="86019" name="Rectangle 3"/>
          <p:cNvSpPr>
            <a:spLocks noGrp="1" noChangeArrowheads="1"/>
          </p:cNvSpPr>
          <p:nvPr>
            <p:ph idx="1"/>
          </p:nvPr>
        </p:nvSpPr>
        <p:spPr>
          <a:xfrm>
            <a:off x="107504" y="1394618"/>
            <a:ext cx="8352928" cy="4525963"/>
          </a:xfrm>
        </p:spPr>
        <p:txBody>
          <a:bodyPr>
            <a:normAutofit/>
          </a:bodyPr>
          <a:lstStyle/>
          <a:p>
            <a:pPr eaLnBrk="1" hangingPunct="1"/>
            <a:r>
              <a:rPr lang="tr-TR" sz="2800" dirty="0">
                <a:latin typeface="+mj-lt"/>
              </a:rPr>
              <a:t>Bağlı ise her kompresörden gelen </a:t>
            </a:r>
            <a:r>
              <a:rPr lang="tr-TR" sz="2800" b="1" dirty="0">
                <a:latin typeface="+mj-lt"/>
              </a:rPr>
              <a:t>çıkış borusu üzerinde çek valf var mı?</a:t>
            </a:r>
          </a:p>
          <a:p>
            <a:pPr eaLnBrk="1" hangingPunct="1"/>
            <a:r>
              <a:rPr lang="tr-TR" sz="2800" dirty="0">
                <a:latin typeface="+mj-lt"/>
              </a:rPr>
              <a:t>Kompresör çıkış boruları </a:t>
            </a:r>
            <a:r>
              <a:rPr lang="tr-TR" sz="2800" b="1" dirty="0">
                <a:solidFill>
                  <a:srgbClr val="FF0000"/>
                </a:solidFill>
                <a:latin typeface="+mj-lt"/>
              </a:rPr>
              <a:t>çevresinde yanıcı, patlayıcı ve parlayıcı maddeler var mı?</a:t>
            </a:r>
          </a:p>
        </p:txBody>
      </p:sp>
      <p:sp>
        <p:nvSpPr>
          <p:cNvPr id="86021" name="Slide Number Placeholder 9"/>
          <p:cNvSpPr>
            <a:spLocks noGrp="1"/>
          </p:cNvSpPr>
          <p:nvPr>
            <p:ph type="sldNum" sz="quarter" idx="12"/>
          </p:nvPr>
        </p:nvSpPr>
        <p:spPr>
          <a:noFill/>
        </p:spPr>
        <p:txBody>
          <a:bodyPr/>
          <a:lstStyle/>
          <a:p>
            <a:fld id="{7820B227-53D4-4991-A026-D81433742396}" type="slidenum">
              <a:rPr lang="tr-TR" smtClean="0"/>
              <a:pPr/>
              <a:t>112</a:t>
            </a:fld>
            <a:endParaRPr lang="tr-TR"/>
          </a:p>
        </p:txBody>
      </p:sp>
      <p:pic>
        <p:nvPicPr>
          <p:cNvPr id="86020" name="Picture 5"/>
          <p:cNvPicPr>
            <a:picLocks noChangeAspect="1" noChangeArrowheads="1"/>
          </p:cNvPicPr>
          <p:nvPr/>
        </p:nvPicPr>
        <p:blipFill>
          <a:blip r:embed="rId3" cstate="print"/>
          <a:srcRect l="27525" t="19792" r="33821" b="41667"/>
          <a:stretch>
            <a:fillRect/>
          </a:stretch>
        </p:blipFill>
        <p:spPr bwMode="auto">
          <a:xfrm>
            <a:off x="1835696" y="3573016"/>
            <a:ext cx="5184576" cy="3107432"/>
          </a:xfrm>
          <a:prstGeom prst="rect">
            <a:avLst/>
          </a:prstGeom>
          <a:noFill/>
          <a:ln w="9525">
            <a:noFill/>
            <a:miter lim="800000"/>
            <a:headEnd/>
            <a:tailEnd/>
          </a:ln>
        </p:spPr>
      </p:pic>
    </p:spTree>
    <p:extLst>
      <p:ext uri="{BB962C8B-B14F-4D97-AF65-F5344CB8AC3E}">
        <p14:creationId xmlns:p14="http://schemas.microsoft.com/office/powerpoint/2010/main" val="2165209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611560" y="980728"/>
            <a:ext cx="8229600" cy="4525963"/>
          </a:xfrm>
        </p:spPr>
        <p:txBody>
          <a:bodyPr/>
          <a:lstStyle/>
          <a:p>
            <a:pPr marL="0" indent="0">
              <a:buNone/>
            </a:pPr>
            <a:r>
              <a:rPr lang="tr-TR" u="sng" dirty="0">
                <a:latin typeface="+mj-lt"/>
              </a:rPr>
              <a:t>Basınç düzeylerine göre kaplar</a:t>
            </a:r>
          </a:p>
          <a:p>
            <a:pPr marL="0" indent="0">
              <a:buNone/>
            </a:pPr>
            <a:endParaRPr lang="tr-TR" dirty="0">
              <a:solidFill>
                <a:srgbClr val="FF0000"/>
              </a:solidFill>
              <a:latin typeface="+mj-lt"/>
            </a:endParaRPr>
          </a:p>
          <a:p>
            <a:r>
              <a:rPr lang="tr-TR" b="1" dirty="0">
                <a:solidFill>
                  <a:srgbClr val="0070C0"/>
                </a:solidFill>
                <a:latin typeface="+mj-lt"/>
              </a:rPr>
              <a:t> Alçak basınçlı kaplar  (0.5 </a:t>
            </a:r>
            <a:r>
              <a:rPr lang="tr-TR" b="1" dirty="0" err="1">
                <a:solidFill>
                  <a:srgbClr val="0070C0"/>
                </a:solidFill>
                <a:latin typeface="+mj-lt"/>
              </a:rPr>
              <a:t>bar’dan</a:t>
            </a:r>
            <a:r>
              <a:rPr lang="tr-TR" b="1" dirty="0">
                <a:solidFill>
                  <a:srgbClr val="0070C0"/>
                </a:solidFill>
                <a:latin typeface="+mj-lt"/>
              </a:rPr>
              <a:t> aşağı)</a:t>
            </a:r>
          </a:p>
          <a:p>
            <a:endParaRPr lang="tr-TR" b="1" dirty="0">
              <a:solidFill>
                <a:srgbClr val="0070C0"/>
              </a:solidFill>
              <a:latin typeface="+mj-lt"/>
            </a:endParaRPr>
          </a:p>
          <a:p>
            <a:r>
              <a:rPr lang="tr-TR" b="1" dirty="0">
                <a:solidFill>
                  <a:srgbClr val="0070C0"/>
                </a:solidFill>
                <a:latin typeface="+mj-lt"/>
              </a:rPr>
              <a:t> Yüksek basınçlı kaplar (0.5 </a:t>
            </a:r>
            <a:r>
              <a:rPr lang="tr-TR" b="1" dirty="0" err="1">
                <a:solidFill>
                  <a:srgbClr val="0070C0"/>
                </a:solidFill>
                <a:latin typeface="+mj-lt"/>
              </a:rPr>
              <a:t>bar’dan</a:t>
            </a:r>
            <a:r>
              <a:rPr lang="tr-TR" b="1" dirty="0">
                <a:solidFill>
                  <a:srgbClr val="0070C0"/>
                </a:solidFill>
                <a:latin typeface="+mj-lt"/>
              </a:rPr>
              <a:t> fazla)</a:t>
            </a:r>
          </a:p>
        </p:txBody>
      </p:sp>
      <p:sp>
        <p:nvSpPr>
          <p:cNvPr id="4" name="Slayt Numarası Yer Tutucusu 3"/>
          <p:cNvSpPr>
            <a:spLocks noGrp="1"/>
          </p:cNvSpPr>
          <p:nvPr>
            <p:ph type="sldNum" sz="quarter" idx="12"/>
          </p:nvPr>
        </p:nvSpPr>
        <p:spPr/>
        <p:txBody>
          <a:bodyPr/>
          <a:lstStyle/>
          <a:p>
            <a:fld id="{9E8EC667-954C-42D1-86DC-A819E1C18EE6}" type="slidenum">
              <a:rPr lang="tr-TR" smtClean="0"/>
              <a:pPr/>
              <a:t>12</a:t>
            </a:fld>
            <a:endParaRPr lang="tr-TR"/>
          </a:p>
        </p:txBody>
      </p:sp>
    </p:spTree>
    <p:extLst>
      <p:ext uri="{BB962C8B-B14F-4D97-AF65-F5344CB8AC3E}">
        <p14:creationId xmlns:p14="http://schemas.microsoft.com/office/powerpoint/2010/main" val="2352294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4 İçerik Yer Tutucusu"/>
          <p:cNvSpPr>
            <a:spLocks noGrp="1"/>
          </p:cNvSpPr>
          <p:nvPr>
            <p:ph idx="1"/>
          </p:nvPr>
        </p:nvSpPr>
        <p:spPr>
          <a:xfrm>
            <a:off x="323850" y="260350"/>
            <a:ext cx="4779963" cy="5700713"/>
          </a:xfrm>
        </p:spPr>
        <p:txBody>
          <a:bodyPr rtlCol="0">
            <a:noAutofit/>
          </a:bodyPr>
          <a:lstStyle/>
          <a:p>
            <a:pPr eaLnBrk="1" fontAlgn="auto" hangingPunct="1">
              <a:spcAft>
                <a:spcPts val="0"/>
              </a:spcAft>
              <a:buFont typeface="Arial" pitchFamily="34" charset="0"/>
              <a:buNone/>
              <a:defRPr/>
            </a:pPr>
            <a:r>
              <a:rPr lang="tr-TR" sz="3600" b="1" dirty="0">
                <a:solidFill>
                  <a:srgbClr val="0070C0"/>
                </a:solidFill>
                <a:latin typeface="+mj-lt"/>
              </a:rPr>
              <a:t>Basınçlı Kaplar; </a:t>
            </a:r>
          </a:p>
          <a:p>
            <a:pPr marL="0" indent="0" eaLnBrk="1" fontAlgn="auto" hangingPunct="1">
              <a:spcBef>
                <a:spcPts val="0"/>
              </a:spcBef>
              <a:spcAft>
                <a:spcPts val="0"/>
              </a:spcAft>
              <a:buFont typeface="Arial" pitchFamily="34" charset="0"/>
              <a:buNone/>
              <a:defRPr/>
            </a:pPr>
            <a:endParaRPr lang="tr-TR" sz="2800" b="1" dirty="0">
              <a:solidFill>
                <a:srgbClr val="0070C0"/>
              </a:solidFill>
              <a:latin typeface="+mj-lt"/>
              <a:cs typeface="Times New Roman" pitchFamily="18" charset="0"/>
            </a:endParaRPr>
          </a:p>
          <a:p>
            <a:pPr marL="0" indent="0" eaLnBrk="1" fontAlgn="auto" hangingPunct="1">
              <a:spcBef>
                <a:spcPts val="0"/>
              </a:spcBef>
              <a:spcAft>
                <a:spcPts val="0"/>
              </a:spcAft>
              <a:buFont typeface="Arial" pitchFamily="34" charset="0"/>
              <a:buNone/>
              <a:defRPr/>
            </a:pPr>
            <a:r>
              <a:rPr lang="tr-TR" sz="2800" b="1" dirty="0">
                <a:latin typeface="+mj-lt"/>
                <a:cs typeface="Times New Roman" pitchFamily="18" charset="0"/>
              </a:rPr>
              <a:t>Çelik malzemeden yapılırsa;</a:t>
            </a:r>
          </a:p>
          <a:p>
            <a:pPr marL="0" indent="0" eaLnBrk="1" fontAlgn="auto" hangingPunct="1">
              <a:spcBef>
                <a:spcPts val="0"/>
              </a:spcBef>
              <a:spcAft>
                <a:spcPts val="0"/>
              </a:spcAft>
              <a:buFont typeface="Arial" pitchFamily="34" charset="0"/>
              <a:buNone/>
              <a:defRPr/>
            </a:pPr>
            <a:r>
              <a:rPr lang="tr-TR" sz="2800" b="1" dirty="0">
                <a:latin typeface="+mj-lt"/>
                <a:cs typeface="Times New Roman" pitchFamily="18" charset="0"/>
              </a:rPr>
              <a:t>en az  </a:t>
            </a:r>
            <a:r>
              <a:rPr lang="tr-TR" sz="2800" b="1" dirty="0">
                <a:solidFill>
                  <a:srgbClr val="FF0000"/>
                </a:solidFill>
                <a:latin typeface="+mj-lt"/>
                <a:cs typeface="Times New Roman" pitchFamily="18" charset="0"/>
              </a:rPr>
              <a:t>2 mm kalınlığında saclar,</a:t>
            </a:r>
          </a:p>
          <a:p>
            <a:pPr marL="0" indent="0" eaLnBrk="1" fontAlgn="auto" hangingPunct="1">
              <a:spcBef>
                <a:spcPts val="0"/>
              </a:spcBef>
              <a:spcAft>
                <a:spcPts val="0"/>
              </a:spcAft>
              <a:buFont typeface="Arial" pitchFamily="34" charset="0"/>
              <a:buNone/>
              <a:defRPr/>
            </a:pPr>
            <a:endParaRPr lang="tr-TR" sz="2800" b="1" dirty="0">
              <a:latin typeface="+mj-lt"/>
              <a:cs typeface="Times New Roman" pitchFamily="18" charset="0"/>
            </a:endParaRPr>
          </a:p>
          <a:p>
            <a:pPr marL="0" indent="0" eaLnBrk="1" fontAlgn="auto" hangingPunct="1">
              <a:spcBef>
                <a:spcPts val="0"/>
              </a:spcBef>
              <a:spcAft>
                <a:spcPts val="0"/>
              </a:spcAft>
              <a:buFont typeface="Arial" pitchFamily="34" charset="0"/>
              <a:buNone/>
              <a:defRPr/>
            </a:pPr>
            <a:r>
              <a:rPr lang="tr-TR" sz="2800" b="1" dirty="0" err="1">
                <a:solidFill>
                  <a:srgbClr val="FF0000"/>
                </a:solidFill>
                <a:latin typeface="+mj-lt"/>
                <a:cs typeface="Times New Roman" pitchFamily="18" charset="0"/>
              </a:rPr>
              <a:t>Aluminyum</a:t>
            </a:r>
            <a:r>
              <a:rPr lang="tr-TR" sz="2800" b="1" dirty="0">
                <a:latin typeface="+mj-lt"/>
                <a:cs typeface="Times New Roman" pitchFamily="18" charset="0"/>
              </a:rPr>
              <a:t> malzemeden yapılırsa;</a:t>
            </a:r>
          </a:p>
          <a:p>
            <a:pPr marL="0" indent="0" eaLnBrk="1" fontAlgn="auto" hangingPunct="1">
              <a:spcBef>
                <a:spcPts val="0"/>
              </a:spcBef>
              <a:spcAft>
                <a:spcPts val="0"/>
              </a:spcAft>
              <a:buFont typeface="Arial" pitchFamily="34" charset="0"/>
              <a:buNone/>
              <a:defRPr/>
            </a:pPr>
            <a:r>
              <a:rPr lang="tr-TR" sz="2800" b="1" dirty="0">
                <a:latin typeface="+mj-lt"/>
                <a:cs typeface="Times New Roman" pitchFamily="18" charset="0"/>
              </a:rPr>
              <a:t>en az </a:t>
            </a:r>
            <a:r>
              <a:rPr lang="tr-TR" sz="2800" b="1" dirty="0">
                <a:solidFill>
                  <a:srgbClr val="FF0000"/>
                </a:solidFill>
                <a:latin typeface="+mj-lt"/>
                <a:cs typeface="Times New Roman" pitchFamily="18" charset="0"/>
              </a:rPr>
              <a:t>3 mm kalınlığında saclar</a:t>
            </a:r>
          </a:p>
          <a:p>
            <a:pPr marL="0" indent="0" eaLnBrk="1" fontAlgn="auto" hangingPunct="1">
              <a:spcBef>
                <a:spcPts val="0"/>
              </a:spcBef>
              <a:spcAft>
                <a:spcPts val="0"/>
              </a:spcAft>
              <a:buFont typeface="Arial" pitchFamily="34" charset="0"/>
              <a:buNone/>
              <a:defRPr/>
            </a:pPr>
            <a:endParaRPr lang="tr-TR" sz="2800" b="1" dirty="0">
              <a:solidFill>
                <a:srgbClr val="FF0000"/>
              </a:solidFill>
              <a:latin typeface="+mj-lt"/>
              <a:cs typeface="Times New Roman" pitchFamily="18" charset="0"/>
            </a:endParaRPr>
          </a:p>
          <a:p>
            <a:pPr marL="0" indent="0" eaLnBrk="1" fontAlgn="auto" hangingPunct="1">
              <a:spcBef>
                <a:spcPts val="0"/>
              </a:spcBef>
              <a:spcAft>
                <a:spcPts val="0"/>
              </a:spcAft>
              <a:buFont typeface="Arial" pitchFamily="34" charset="0"/>
              <a:buNone/>
              <a:defRPr/>
            </a:pPr>
            <a:r>
              <a:rPr lang="tr-TR" sz="2800" b="1" dirty="0">
                <a:latin typeface="+mj-lt"/>
                <a:cs typeface="Times New Roman" pitchFamily="18" charset="0"/>
              </a:rPr>
              <a:t>kullanılarak imal edilirler.</a:t>
            </a:r>
          </a:p>
          <a:p>
            <a:pPr eaLnBrk="1" fontAlgn="auto" hangingPunct="1">
              <a:spcBef>
                <a:spcPts val="0"/>
              </a:spcBef>
              <a:spcAft>
                <a:spcPts val="0"/>
              </a:spcAft>
              <a:buFont typeface="Arial" pitchFamily="34" charset="0"/>
              <a:buNone/>
              <a:defRPr/>
            </a:pPr>
            <a:endParaRPr lang="tr-TR" b="1" dirty="0">
              <a:latin typeface="+mj-lt"/>
            </a:endParaRPr>
          </a:p>
        </p:txBody>
      </p:sp>
      <p:sp>
        <p:nvSpPr>
          <p:cNvPr id="6" name="5 Slayt Numarası Yer Tutucusu"/>
          <p:cNvSpPr>
            <a:spLocks noGrp="1"/>
          </p:cNvSpPr>
          <p:nvPr>
            <p:ph type="sldNum" sz="quarter" idx="12"/>
          </p:nvPr>
        </p:nvSpPr>
        <p:spPr/>
        <p:txBody>
          <a:bodyPr/>
          <a:lstStyle/>
          <a:p>
            <a:pPr>
              <a:defRPr/>
            </a:pPr>
            <a:fld id="{F34503E8-B7FE-45D8-8FC5-52397B04AD66}" type="slidenum">
              <a:rPr lang="tr-TR"/>
              <a:pPr>
                <a:defRPr/>
              </a:pPr>
              <a:t>13</a:t>
            </a:fld>
            <a:endParaRPr lang="tr-TR"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6016" y="2064723"/>
            <a:ext cx="4248472" cy="2588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2910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07504" y="404664"/>
            <a:ext cx="9036496" cy="4525963"/>
          </a:xfrm>
        </p:spPr>
        <p:txBody>
          <a:bodyPr>
            <a:noAutofit/>
          </a:bodyPr>
          <a:lstStyle/>
          <a:p>
            <a:pPr marL="0" indent="0">
              <a:buNone/>
            </a:pPr>
            <a:r>
              <a:rPr lang="tr-TR" sz="2800" b="1" dirty="0">
                <a:latin typeface="+mj-lt"/>
              </a:rPr>
              <a:t>Bir basınçlı kaba etkiyen ve tasarım sırasında göz önünde bulundurulması gereken yükler</a:t>
            </a:r>
          </a:p>
          <a:p>
            <a:pPr marL="514350" indent="-514350">
              <a:buAutoNum type="arabicPeriod"/>
            </a:pPr>
            <a:r>
              <a:rPr lang="es-ES" sz="2800" b="1" dirty="0">
                <a:solidFill>
                  <a:srgbClr val="0070C0"/>
                </a:solidFill>
                <a:latin typeface="+mj-lt"/>
              </a:rPr>
              <a:t>İçsel ve dışsal basınç</a:t>
            </a:r>
            <a:endParaRPr lang="tr-TR" sz="2800" b="1" dirty="0">
              <a:solidFill>
                <a:srgbClr val="0070C0"/>
              </a:solidFill>
              <a:latin typeface="+mj-lt"/>
            </a:endParaRPr>
          </a:p>
          <a:p>
            <a:pPr marL="514350" indent="-514350">
              <a:buAutoNum type="arabicPeriod"/>
            </a:pPr>
            <a:endParaRPr lang="es-ES" sz="2800" b="1" dirty="0">
              <a:solidFill>
                <a:srgbClr val="0070C0"/>
              </a:solidFill>
              <a:latin typeface="+mj-lt"/>
            </a:endParaRPr>
          </a:p>
          <a:p>
            <a:pPr marL="0" indent="0">
              <a:buNone/>
            </a:pPr>
            <a:r>
              <a:rPr lang="tr-TR" sz="2800" b="1" dirty="0">
                <a:solidFill>
                  <a:srgbClr val="0070C0"/>
                </a:solidFill>
                <a:latin typeface="+mj-lt"/>
              </a:rPr>
              <a:t>2.   Rüzgar</a:t>
            </a:r>
          </a:p>
          <a:p>
            <a:pPr marL="0" indent="0">
              <a:buNone/>
            </a:pPr>
            <a:endParaRPr lang="tr-TR" sz="2800" b="1" dirty="0">
              <a:solidFill>
                <a:srgbClr val="0070C0"/>
              </a:solidFill>
              <a:latin typeface="+mj-lt"/>
            </a:endParaRPr>
          </a:p>
          <a:p>
            <a:pPr marL="0" indent="0">
              <a:buNone/>
            </a:pPr>
            <a:r>
              <a:rPr lang="tr-TR" sz="2800" b="1" dirty="0">
                <a:solidFill>
                  <a:srgbClr val="0070C0"/>
                </a:solidFill>
                <a:latin typeface="+mj-lt"/>
              </a:rPr>
              <a:t>3.    Sıcaklık</a:t>
            </a:r>
          </a:p>
          <a:p>
            <a:pPr marL="0" indent="0">
              <a:buNone/>
            </a:pPr>
            <a:endParaRPr lang="tr-TR" sz="2800" b="1" dirty="0">
              <a:solidFill>
                <a:srgbClr val="0070C0"/>
              </a:solidFill>
              <a:latin typeface="+mj-lt"/>
            </a:endParaRPr>
          </a:p>
          <a:p>
            <a:pPr marL="0" indent="0">
              <a:buNone/>
            </a:pPr>
            <a:r>
              <a:rPr lang="de-DE" sz="2800" b="1" dirty="0">
                <a:solidFill>
                  <a:srgbClr val="0070C0"/>
                </a:solidFill>
                <a:latin typeface="+mj-lt"/>
              </a:rPr>
              <a:t>4.</a:t>
            </a:r>
            <a:r>
              <a:rPr lang="tr-TR" sz="2800" b="1" dirty="0">
                <a:solidFill>
                  <a:srgbClr val="0070C0"/>
                </a:solidFill>
                <a:latin typeface="+mj-lt"/>
              </a:rPr>
              <a:t>   </a:t>
            </a:r>
            <a:r>
              <a:rPr lang="de-DE" sz="2800" b="1" dirty="0">
                <a:solidFill>
                  <a:srgbClr val="0070C0"/>
                </a:solidFill>
                <a:latin typeface="+mj-lt"/>
              </a:rPr>
              <a:t> Statik </a:t>
            </a:r>
            <a:r>
              <a:rPr lang="de-DE" sz="2800" b="1" dirty="0" err="1">
                <a:solidFill>
                  <a:srgbClr val="0070C0"/>
                </a:solidFill>
                <a:latin typeface="+mj-lt"/>
              </a:rPr>
              <a:t>ve</a:t>
            </a:r>
            <a:r>
              <a:rPr lang="de-DE" sz="2800" b="1" dirty="0">
                <a:solidFill>
                  <a:srgbClr val="0070C0"/>
                </a:solidFill>
                <a:latin typeface="+mj-lt"/>
              </a:rPr>
              <a:t> </a:t>
            </a:r>
            <a:r>
              <a:rPr lang="de-DE" sz="2800" b="1" dirty="0" err="1">
                <a:solidFill>
                  <a:srgbClr val="0070C0"/>
                </a:solidFill>
                <a:latin typeface="+mj-lt"/>
              </a:rPr>
              <a:t>Dinamik</a:t>
            </a:r>
            <a:r>
              <a:rPr lang="de-DE" sz="2800" b="1" dirty="0">
                <a:solidFill>
                  <a:srgbClr val="0070C0"/>
                </a:solidFill>
                <a:latin typeface="+mj-lt"/>
              </a:rPr>
              <a:t> </a:t>
            </a:r>
            <a:r>
              <a:rPr lang="de-DE" sz="2800" b="1" dirty="0" err="1">
                <a:solidFill>
                  <a:srgbClr val="0070C0"/>
                </a:solidFill>
                <a:latin typeface="+mj-lt"/>
              </a:rPr>
              <a:t>yükleme</a:t>
            </a:r>
            <a:endParaRPr lang="tr-TR" sz="2800" b="1" dirty="0">
              <a:solidFill>
                <a:srgbClr val="0070C0"/>
              </a:solidFill>
              <a:latin typeface="+mj-lt"/>
            </a:endParaRPr>
          </a:p>
          <a:p>
            <a:pPr marL="0" indent="0">
              <a:buNone/>
            </a:pPr>
            <a:endParaRPr lang="de-DE" sz="2800" b="1" dirty="0">
              <a:solidFill>
                <a:srgbClr val="0070C0"/>
              </a:solidFill>
              <a:latin typeface="+mj-lt"/>
            </a:endParaRPr>
          </a:p>
          <a:p>
            <a:pPr marL="0" indent="0">
              <a:buNone/>
            </a:pPr>
            <a:r>
              <a:rPr lang="tr-TR" sz="2800" b="1" dirty="0">
                <a:solidFill>
                  <a:srgbClr val="0070C0"/>
                </a:solidFill>
                <a:latin typeface="+mj-lt"/>
              </a:rPr>
              <a:t>5.    Ağırlık (ölü yükler)</a:t>
            </a:r>
          </a:p>
        </p:txBody>
      </p:sp>
      <p:sp>
        <p:nvSpPr>
          <p:cNvPr id="4" name="Slayt Numarası Yer Tutucusu 3"/>
          <p:cNvSpPr>
            <a:spLocks noGrp="1"/>
          </p:cNvSpPr>
          <p:nvPr>
            <p:ph type="sldNum" sz="quarter" idx="12"/>
          </p:nvPr>
        </p:nvSpPr>
        <p:spPr/>
        <p:txBody>
          <a:bodyPr/>
          <a:lstStyle/>
          <a:p>
            <a:fld id="{9E8EC667-954C-42D1-86DC-A819E1C18EE6}" type="slidenum">
              <a:rPr lang="tr-TR" smtClean="0"/>
              <a:pPr/>
              <a:t>14</a:t>
            </a:fld>
            <a:endParaRPr lang="tr-TR"/>
          </a:p>
        </p:txBody>
      </p:sp>
    </p:spTree>
    <p:extLst>
      <p:ext uri="{BB962C8B-B14F-4D97-AF65-F5344CB8AC3E}">
        <p14:creationId xmlns:p14="http://schemas.microsoft.com/office/powerpoint/2010/main" val="2135942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Dikdörtgen"/>
          <p:cNvSpPr/>
          <p:nvPr/>
        </p:nvSpPr>
        <p:spPr>
          <a:xfrm>
            <a:off x="171178" y="0"/>
            <a:ext cx="8217246" cy="2554545"/>
          </a:xfrm>
          <a:prstGeom prst="rect">
            <a:avLst/>
          </a:prstGeom>
        </p:spPr>
        <p:txBody>
          <a:bodyPr wrap="square">
            <a:spAutoFit/>
          </a:bodyPr>
          <a:lstStyle/>
          <a:p>
            <a:r>
              <a:rPr lang="tr-TR" sz="2400" dirty="0">
                <a:latin typeface="Arial Black" panose="020B0A04020102020204" pitchFamily="34" charset="0"/>
                <a:cs typeface="Arial" pitchFamily="34" charset="0"/>
              </a:rPr>
              <a:t>Basınç düşürme cihazları</a:t>
            </a:r>
          </a:p>
          <a:p>
            <a:r>
              <a:rPr lang="tr-TR" sz="2000" b="1" dirty="0">
                <a:solidFill>
                  <a:srgbClr val="0070C0"/>
                </a:solidFill>
                <a:latin typeface="Arial Narrow" pitchFamily="34" charset="0"/>
                <a:cs typeface="Arial" pitchFamily="34" charset="0"/>
              </a:rPr>
              <a:t>İzin verilen limit aşıldığında </a:t>
            </a:r>
            <a:r>
              <a:rPr lang="tr-TR" sz="2000" dirty="0">
                <a:latin typeface="Arial Narrow" pitchFamily="34" charset="0"/>
                <a:cs typeface="Arial" pitchFamily="34" charset="0"/>
              </a:rPr>
              <a:t>devreye girerek </a:t>
            </a:r>
            <a:r>
              <a:rPr lang="tr-TR" sz="2000" b="1" dirty="0">
                <a:latin typeface="Arial Narrow" pitchFamily="34" charset="0"/>
                <a:cs typeface="Arial" pitchFamily="34" charset="0"/>
              </a:rPr>
              <a:t>basıncı </a:t>
            </a:r>
            <a:r>
              <a:rPr lang="tr-TR" sz="2000" b="1" u="sng" dirty="0">
                <a:latin typeface="Arial Narrow" pitchFamily="34" charset="0"/>
                <a:cs typeface="Arial" pitchFamily="34" charset="0"/>
              </a:rPr>
              <a:t>tamamen veya limit içinde kalacak şekilde </a:t>
            </a:r>
            <a:r>
              <a:rPr lang="tr-TR" sz="2000" b="1" dirty="0">
                <a:solidFill>
                  <a:srgbClr val="0070C0"/>
                </a:solidFill>
                <a:latin typeface="Arial Narrow" pitchFamily="34" charset="0"/>
                <a:cs typeface="Arial" pitchFamily="34" charset="0"/>
              </a:rPr>
              <a:t>düşüren </a:t>
            </a:r>
            <a:r>
              <a:rPr lang="tr-TR" sz="2000" b="1" dirty="0">
                <a:latin typeface="Arial Narrow" pitchFamily="34" charset="0"/>
                <a:cs typeface="Arial" pitchFamily="34" charset="0"/>
              </a:rPr>
              <a:t>cihazlardır.</a:t>
            </a:r>
          </a:p>
          <a:p>
            <a:pPr lvl="0">
              <a:buFont typeface="Arial" pitchFamily="34" charset="0"/>
              <a:buChar char="•"/>
            </a:pPr>
            <a:r>
              <a:rPr lang="tr-TR" sz="2400" b="1" dirty="0">
                <a:solidFill>
                  <a:srgbClr val="002060"/>
                </a:solidFill>
                <a:latin typeface="Arial Narrow" pitchFamily="34" charset="0"/>
                <a:cs typeface="Times New Roman" pitchFamily="18" charset="0"/>
              </a:rPr>
              <a:t>Emniyet </a:t>
            </a:r>
            <a:r>
              <a:rPr lang="tr-TR" sz="2400" b="1" dirty="0" err="1">
                <a:solidFill>
                  <a:srgbClr val="002060"/>
                </a:solidFill>
                <a:latin typeface="Arial Narrow" pitchFamily="34" charset="0"/>
                <a:cs typeface="Times New Roman" pitchFamily="18" charset="0"/>
              </a:rPr>
              <a:t>valfleri</a:t>
            </a:r>
            <a:r>
              <a:rPr lang="tr-TR" sz="2400" b="1" dirty="0">
                <a:solidFill>
                  <a:srgbClr val="002060"/>
                </a:solidFill>
                <a:latin typeface="Arial Narrow" pitchFamily="34" charset="0"/>
                <a:cs typeface="Times New Roman" pitchFamily="18" charset="0"/>
              </a:rPr>
              <a:t>,</a:t>
            </a:r>
          </a:p>
          <a:p>
            <a:pPr lvl="0">
              <a:buFont typeface="Arial" pitchFamily="34" charset="0"/>
              <a:buChar char="•"/>
            </a:pPr>
            <a:r>
              <a:rPr lang="tr-TR" sz="2400" b="1" dirty="0">
                <a:solidFill>
                  <a:srgbClr val="002060"/>
                </a:solidFill>
                <a:latin typeface="Arial Narrow" pitchFamily="34" charset="0"/>
                <a:cs typeface="Times New Roman" pitchFamily="18" charset="0"/>
              </a:rPr>
              <a:t>Patlama diskleri,</a:t>
            </a:r>
          </a:p>
          <a:p>
            <a:pPr lvl="0">
              <a:buFont typeface="Arial" pitchFamily="34" charset="0"/>
              <a:buChar char="•"/>
            </a:pPr>
            <a:r>
              <a:rPr lang="tr-TR" sz="2400" b="1" dirty="0">
                <a:solidFill>
                  <a:srgbClr val="002060"/>
                </a:solidFill>
                <a:latin typeface="Arial Narrow" pitchFamily="34" charset="0"/>
                <a:cs typeface="Times New Roman" pitchFamily="18" charset="0"/>
              </a:rPr>
              <a:t>Bel verme çubukları,</a:t>
            </a:r>
          </a:p>
          <a:p>
            <a:pPr lvl="0">
              <a:buFont typeface="Arial" pitchFamily="34" charset="0"/>
              <a:buChar char="•"/>
            </a:pPr>
            <a:r>
              <a:rPr lang="tr-TR" sz="2400" b="1" dirty="0">
                <a:solidFill>
                  <a:srgbClr val="002060"/>
                </a:solidFill>
                <a:latin typeface="Arial Narrow" pitchFamily="34" charset="0"/>
                <a:cs typeface="Times New Roman" pitchFamily="18" charset="0"/>
              </a:rPr>
              <a:t>Kontrollü basınç düşürme sistemleri</a:t>
            </a:r>
          </a:p>
        </p:txBody>
      </p:sp>
      <p:pic>
        <p:nvPicPr>
          <p:cNvPr id="1026" name="Picture 2"/>
          <p:cNvPicPr>
            <a:picLocks noChangeAspect="1" noChangeArrowheads="1"/>
          </p:cNvPicPr>
          <p:nvPr/>
        </p:nvPicPr>
        <p:blipFill>
          <a:blip r:embed="rId2" cstate="print"/>
          <a:srcRect/>
          <a:stretch>
            <a:fillRect/>
          </a:stretch>
        </p:blipFill>
        <p:spPr bwMode="auto">
          <a:xfrm>
            <a:off x="539552" y="2481848"/>
            <a:ext cx="2304256" cy="209928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3347864" y="2492990"/>
            <a:ext cx="1656184" cy="1512074"/>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5796136" y="2656328"/>
            <a:ext cx="1800200" cy="1440160"/>
          </a:xfrm>
          <a:prstGeom prst="rect">
            <a:avLst/>
          </a:prstGeom>
          <a:noFill/>
          <a:ln w="9525">
            <a:noFill/>
            <a:miter lim="800000"/>
            <a:headEnd/>
            <a:tailEnd/>
          </a:ln>
        </p:spPr>
      </p:pic>
      <p:sp>
        <p:nvSpPr>
          <p:cNvPr id="6" name="5 Dikdörtgen"/>
          <p:cNvSpPr/>
          <p:nvPr/>
        </p:nvSpPr>
        <p:spPr>
          <a:xfrm>
            <a:off x="179512" y="4077072"/>
            <a:ext cx="8784976" cy="400110"/>
          </a:xfrm>
          <a:prstGeom prst="rect">
            <a:avLst/>
          </a:prstGeom>
        </p:spPr>
        <p:txBody>
          <a:bodyPr wrap="square">
            <a:spAutoFit/>
          </a:bodyPr>
          <a:lstStyle/>
          <a:p>
            <a:r>
              <a:rPr lang="tr-TR" sz="2000" dirty="0">
                <a:latin typeface="Arial Narrow" pitchFamily="34" charset="0"/>
              </a:rPr>
              <a:t>            Emniyet </a:t>
            </a:r>
            <a:r>
              <a:rPr lang="tr-TR" sz="2000" dirty="0" err="1">
                <a:latin typeface="Arial Narrow" pitchFamily="34" charset="0"/>
              </a:rPr>
              <a:t>Valfi</a:t>
            </a:r>
            <a:r>
              <a:rPr lang="tr-TR" sz="2000" dirty="0">
                <a:latin typeface="Arial Narrow" pitchFamily="34" charset="0"/>
              </a:rPr>
              <a:t>          Ayarlanabilir Emniyet </a:t>
            </a:r>
            <a:r>
              <a:rPr lang="tr-TR" sz="2000" dirty="0" err="1">
                <a:latin typeface="Arial Narrow" pitchFamily="34" charset="0"/>
              </a:rPr>
              <a:t>Valfi</a:t>
            </a:r>
            <a:r>
              <a:rPr lang="tr-TR" sz="2000" dirty="0">
                <a:latin typeface="Arial Narrow" pitchFamily="34" charset="0"/>
              </a:rPr>
              <a:t>      Kontrollü Basınç Düşürme Sistemleri</a:t>
            </a:r>
          </a:p>
        </p:txBody>
      </p:sp>
      <p:sp>
        <p:nvSpPr>
          <p:cNvPr id="9" name="8 Dikdörtgen"/>
          <p:cNvSpPr/>
          <p:nvPr/>
        </p:nvSpPr>
        <p:spPr>
          <a:xfrm>
            <a:off x="251520" y="6021288"/>
            <a:ext cx="7560840" cy="400110"/>
          </a:xfrm>
          <a:prstGeom prst="rect">
            <a:avLst/>
          </a:prstGeom>
        </p:spPr>
        <p:txBody>
          <a:bodyPr wrap="square">
            <a:spAutoFit/>
          </a:bodyPr>
          <a:lstStyle/>
          <a:p>
            <a:r>
              <a:rPr lang="tr-TR" sz="2000" dirty="0">
                <a:latin typeface="Arial Narrow" pitchFamily="34" charset="0"/>
              </a:rPr>
              <a:t>                                                                           Patlama Diski</a:t>
            </a:r>
          </a:p>
        </p:txBody>
      </p:sp>
      <p:pic>
        <p:nvPicPr>
          <p:cNvPr id="3" name="Picture 2"/>
          <p:cNvPicPr>
            <a:picLocks noChangeAspect="1" noChangeArrowheads="1"/>
          </p:cNvPicPr>
          <p:nvPr/>
        </p:nvPicPr>
        <p:blipFill>
          <a:blip r:embed="rId5" cstate="print"/>
          <a:srcRect/>
          <a:stretch>
            <a:fillRect/>
          </a:stretch>
        </p:blipFill>
        <p:spPr bwMode="auto">
          <a:xfrm>
            <a:off x="4417132" y="4651017"/>
            <a:ext cx="1440160" cy="1407596"/>
          </a:xfrm>
          <a:prstGeom prst="rect">
            <a:avLst/>
          </a:prstGeom>
          <a:noFill/>
          <a:ln w="9525">
            <a:noFill/>
            <a:miter lim="800000"/>
            <a:headEnd/>
            <a:tailEnd/>
          </a:ln>
        </p:spPr>
      </p:pic>
      <p:sp>
        <p:nvSpPr>
          <p:cNvPr id="4" name="Slayt Numarası Yer Tutucusu 3"/>
          <p:cNvSpPr>
            <a:spLocks noGrp="1"/>
          </p:cNvSpPr>
          <p:nvPr>
            <p:ph type="sldNum" sz="quarter" idx="12"/>
          </p:nvPr>
        </p:nvSpPr>
        <p:spPr/>
        <p:txBody>
          <a:bodyPr/>
          <a:lstStyle/>
          <a:p>
            <a:fld id="{9E8EC667-954C-42D1-86DC-A819E1C18EE6}" type="slidenum">
              <a:rPr lang="tr-TR" smtClean="0"/>
              <a:pPr/>
              <a:t>15</a:t>
            </a:fld>
            <a:endParaRPr lang="tr-TR"/>
          </a:p>
        </p:txBody>
      </p:sp>
    </p:spTree>
    <p:extLst>
      <p:ext uri="{BB962C8B-B14F-4D97-AF65-F5344CB8AC3E}">
        <p14:creationId xmlns:p14="http://schemas.microsoft.com/office/powerpoint/2010/main" val="950755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Dikdörtgen"/>
          <p:cNvSpPr/>
          <p:nvPr/>
        </p:nvSpPr>
        <p:spPr>
          <a:xfrm>
            <a:off x="0" y="51480"/>
            <a:ext cx="8460432" cy="6863417"/>
          </a:xfrm>
          <a:prstGeom prst="rect">
            <a:avLst/>
          </a:prstGeom>
        </p:spPr>
        <p:txBody>
          <a:bodyPr wrap="square">
            <a:spAutoFit/>
          </a:bodyPr>
          <a:lstStyle/>
          <a:p>
            <a:pPr lvl="0"/>
            <a:r>
              <a:rPr lang="tr-TR" sz="2400" b="1" dirty="0">
                <a:latin typeface="Arial Black" panose="020B0A04020102020204" pitchFamily="34" charset="0"/>
                <a:cs typeface="Arial" pitchFamily="34" charset="0"/>
              </a:rPr>
              <a:t>Otomatik sistemler:</a:t>
            </a:r>
            <a:endParaRPr lang="tr-TR" sz="2400" dirty="0">
              <a:latin typeface="Arial Black" panose="020B0A04020102020204" pitchFamily="34" charset="0"/>
              <a:cs typeface="Arial" pitchFamily="34" charset="0"/>
            </a:endParaRPr>
          </a:p>
          <a:p>
            <a:r>
              <a:rPr lang="tr-TR" sz="2000" dirty="0">
                <a:latin typeface="Arial" panose="020B0604020202020204" pitchFamily="34" charset="0"/>
                <a:cs typeface="Arial" panose="020B0604020202020204" pitchFamily="34" charset="0"/>
              </a:rPr>
              <a:t>Ayarlanan </a:t>
            </a:r>
            <a:r>
              <a:rPr lang="tr-TR" sz="2000" b="1" dirty="0">
                <a:latin typeface="Arial" panose="020B0604020202020204" pitchFamily="34" charset="0"/>
                <a:cs typeface="Arial" panose="020B0604020202020204" pitchFamily="34" charset="0"/>
              </a:rPr>
              <a:t>limit aşıldığında </a:t>
            </a:r>
            <a:r>
              <a:rPr lang="tr-TR" sz="2000" dirty="0">
                <a:solidFill>
                  <a:srgbClr val="002060"/>
                </a:solidFill>
                <a:latin typeface="Arial" panose="020B0604020202020204" pitchFamily="34" charset="0"/>
                <a:cs typeface="Arial" panose="020B0604020202020204" pitchFamily="34" charset="0"/>
              </a:rPr>
              <a:t>devreye girerek hata düzeltme imkanlarını faaliyete geçiren</a:t>
            </a:r>
            <a:r>
              <a:rPr lang="tr-TR" sz="2000" dirty="0">
                <a:latin typeface="Arial" panose="020B0604020202020204" pitchFamily="34" charset="0"/>
                <a:cs typeface="Arial" panose="020B0604020202020204" pitchFamily="34" charset="0"/>
              </a:rPr>
              <a:t>, </a:t>
            </a:r>
            <a:r>
              <a:rPr lang="tr-TR" sz="2000" b="1" dirty="0">
                <a:latin typeface="Arial" panose="020B0604020202020204" pitchFamily="34" charset="0"/>
                <a:cs typeface="Arial" panose="020B0604020202020204" pitchFamily="34" charset="0"/>
              </a:rPr>
              <a:t>tesisi kısmen veya tamamen </a:t>
            </a:r>
            <a:r>
              <a:rPr lang="tr-TR" sz="2000" b="1" dirty="0">
                <a:solidFill>
                  <a:srgbClr val="002060"/>
                </a:solidFill>
                <a:latin typeface="Arial" panose="020B0604020202020204" pitchFamily="34" charset="0"/>
                <a:cs typeface="Arial" panose="020B0604020202020204" pitchFamily="34" charset="0"/>
              </a:rPr>
              <a:t>kapatan</a:t>
            </a:r>
            <a:r>
              <a:rPr lang="tr-TR" sz="2000" b="1" dirty="0">
                <a:latin typeface="Arial" panose="020B0604020202020204" pitchFamily="34" charset="0"/>
                <a:cs typeface="Arial" panose="020B0604020202020204" pitchFamily="34" charset="0"/>
              </a:rPr>
              <a:t> </a:t>
            </a:r>
            <a:r>
              <a:rPr lang="tr-TR" sz="2000" dirty="0">
                <a:latin typeface="Arial" panose="020B0604020202020204" pitchFamily="34" charset="0"/>
                <a:cs typeface="Arial" panose="020B0604020202020204" pitchFamily="34" charset="0"/>
              </a:rPr>
              <a:t>ya da </a:t>
            </a:r>
            <a:r>
              <a:rPr lang="tr-TR" sz="2000" dirty="0">
                <a:solidFill>
                  <a:srgbClr val="002060"/>
                </a:solidFill>
                <a:latin typeface="Arial" panose="020B0604020202020204" pitchFamily="34" charset="0"/>
                <a:cs typeface="Arial" panose="020B0604020202020204" pitchFamily="34" charset="0"/>
              </a:rPr>
              <a:t>durduran</a:t>
            </a:r>
            <a:r>
              <a:rPr lang="tr-TR" sz="2000" dirty="0">
                <a:latin typeface="Arial" panose="020B0604020202020204" pitchFamily="34" charset="0"/>
                <a:cs typeface="Arial" panose="020B0604020202020204" pitchFamily="34" charset="0"/>
              </a:rPr>
              <a:t> sistemlerdir.</a:t>
            </a:r>
          </a:p>
          <a:p>
            <a:pPr lvl="0"/>
            <a:r>
              <a:rPr lang="tr-TR" sz="2400" dirty="0">
                <a:solidFill>
                  <a:srgbClr val="002060"/>
                </a:solidFill>
                <a:latin typeface="Arial" panose="020B0604020202020204" pitchFamily="34" charset="0"/>
                <a:cs typeface="Arial" panose="020B0604020202020204" pitchFamily="34" charset="0"/>
              </a:rPr>
              <a:t>- </a:t>
            </a:r>
            <a:r>
              <a:rPr lang="tr-TR" sz="2400" b="1" dirty="0">
                <a:solidFill>
                  <a:srgbClr val="002060"/>
                </a:solidFill>
                <a:latin typeface="Arial" panose="020B0604020202020204" pitchFamily="34" charset="0"/>
                <a:cs typeface="Arial" panose="020B0604020202020204" pitchFamily="34" charset="0"/>
              </a:rPr>
              <a:t>Basınç ve sıcaklık şalterleri,</a:t>
            </a:r>
          </a:p>
          <a:p>
            <a:pPr lvl="0"/>
            <a:r>
              <a:rPr lang="tr-TR" sz="2400" b="1" dirty="0">
                <a:solidFill>
                  <a:srgbClr val="002060"/>
                </a:solidFill>
                <a:latin typeface="Arial" panose="020B0604020202020204" pitchFamily="34" charset="0"/>
                <a:cs typeface="Arial" panose="020B0604020202020204" pitchFamily="34" charset="0"/>
              </a:rPr>
              <a:t>- Akışkan seviye </a:t>
            </a:r>
            <a:r>
              <a:rPr lang="tr-TR" sz="2400" b="1" dirty="0" err="1">
                <a:solidFill>
                  <a:srgbClr val="002060"/>
                </a:solidFill>
                <a:latin typeface="Arial" panose="020B0604020202020204" pitchFamily="34" charset="0"/>
                <a:cs typeface="Arial" panose="020B0604020202020204" pitchFamily="34" charset="0"/>
              </a:rPr>
              <a:t>siviçleri</a:t>
            </a:r>
            <a:r>
              <a:rPr lang="tr-TR" sz="2400" b="1" dirty="0">
                <a:solidFill>
                  <a:srgbClr val="002060"/>
                </a:solidFill>
                <a:latin typeface="Arial" panose="020B0604020202020204" pitchFamily="34" charset="0"/>
                <a:cs typeface="Arial" panose="020B0604020202020204" pitchFamily="34" charset="0"/>
              </a:rPr>
              <a:t>,</a:t>
            </a:r>
          </a:p>
          <a:p>
            <a:pPr lvl="0"/>
            <a:r>
              <a:rPr lang="tr-TR" sz="2400" b="1" dirty="0">
                <a:solidFill>
                  <a:srgbClr val="002060"/>
                </a:solidFill>
                <a:latin typeface="Arial" panose="020B0604020202020204" pitchFamily="34" charset="0"/>
                <a:cs typeface="Arial" panose="020B0604020202020204" pitchFamily="34" charset="0"/>
              </a:rPr>
              <a:t>- Emniyetle ilgili her türlü ölçme, kont. ve düzenleme cihazları</a:t>
            </a:r>
            <a:r>
              <a:rPr lang="tr-TR" sz="2400" dirty="0">
                <a:solidFill>
                  <a:srgbClr val="002060"/>
                </a:solidFill>
                <a:latin typeface="Arial" panose="020B0604020202020204" pitchFamily="34" charset="0"/>
                <a:cs typeface="Arial" panose="020B0604020202020204" pitchFamily="34" charset="0"/>
              </a:rPr>
              <a:t>.</a:t>
            </a:r>
          </a:p>
          <a:p>
            <a:endParaRPr lang="tr-TR" sz="2000" b="1" dirty="0">
              <a:latin typeface="Arial Narrow" pitchFamily="34" charset="0"/>
            </a:endParaRPr>
          </a:p>
          <a:p>
            <a:r>
              <a:rPr lang="tr-TR" sz="2400" b="1" dirty="0">
                <a:latin typeface="Arial Black" panose="020B0A04020102020204" pitchFamily="34" charset="0"/>
              </a:rPr>
              <a:t>Emniyet cihazları</a:t>
            </a:r>
          </a:p>
          <a:p>
            <a:r>
              <a:rPr lang="it-IT" sz="2000" b="1" dirty="0">
                <a:latin typeface="Arial Narrow" pitchFamily="34" charset="0"/>
              </a:rPr>
              <a:t>1 </a:t>
            </a:r>
            <a:r>
              <a:rPr lang="tr-TR" sz="2000" b="1" dirty="0">
                <a:latin typeface="Arial Narrow" pitchFamily="34" charset="0"/>
              </a:rPr>
              <a:t>- </a:t>
            </a:r>
            <a:r>
              <a:rPr lang="it-IT" sz="2400" b="1" dirty="0">
                <a:latin typeface="Arial Narrow" pitchFamily="34" charset="0"/>
              </a:rPr>
              <a:t>Basınç göstergesi </a:t>
            </a:r>
            <a:r>
              <a:rPr lang="tr-TR" sz="2400" b="1" u="sng" dirty="0">
                <a:solidFill>
                  <a:srgbClr val="002060"/>
                </a:solidFill>
                <a:latin typeface="Arial Narrow" pitchFamily="34" charset="0"/>
              </a:rPr>
              <a:t>m</a:t>
            </a:r>
            <a:r>
              <a:rPr lang="it-IT" sz="2400" b="1" u="sng" dirty="0">
                <a:solidFill>
                  <a:srgbClr val="002060"/>
                </a:solidFill>
                <a:latin typeface="Arial Narrow" pitchFamily="34" charset="0"/>
              </a:rPr>
              <a:t>anometre </a:t>
            </a:r>
          </a:p>
          <a:p>
            <a:r>
              <a:rPr lang="de-DE" sz="2400" b="1" dirty="0">
                <a:latin typeface="Arial Narrow" pitchFamily="34" charset="0"/>
              </a:rPr>
              <a:t>2</a:t>
            </a:r>
            <a:r>
              <a:rPr lang="tr-TR" sz="2400" b="1" dirty="0">
                <a:latin typeface="Arial Narrow" pitchFamily="34" charset="0"/>
              </a:rPr>
              <a:t>- </a:t>
            </a:r>
            <a:r>
              <a:rPr lang="de-DE" sz="2400" b="1" dirty="0" err="1">
                <a:latin typeface="Arial Narrow" pitchFamily="34" charset="0"/>
              </a:rPr>
              <a:t>Sıcaklık</a:t>
            </a:r>
            <a:r>
              <a:rPr lang="tr-TR" sz="2400" b="1" dirty="0">
                <a:latin typeface="Arial Narrow" pitchFamily="34" charset="0"/>
              </a:rPr>
              <a:t>  </a:t>
            </a:r>
            <a:r>
              <a:rPr lang="de-DE" sz="2400" b="1" dirty="0" err="1">
                <a:latin typeface="Arial Narrow" pitchFamily="34" charset="0"/>
              </a:rPr>
              <a:t>göstergesi</a:t>
            </a:r>
            <a:r>
              <a:rPr lang="de-DE" sz="2400" b="1" dirty="0">
                <a:latin typeface="Arial Narrow" pitchFamily="34" charset="0"/>
              </a:rPr>
              <a:t>, </a:t>
            </a:r>
            <a:r>
              <a:rPr lang="tr-TR" sz="2400" b="1" u="sng" dirty="0" err="1">
                <a:solidFill>
                  <a:srgbClr val="002060"/>
                </a:solidFill>
                <a:latin typeface="Arial Narrow" pitchFamily="34" charset="0"/>
              </a:rPr>
              <a:t>t</a:t>
            </a:r>
            <a:r>
              <a:rPr lang="de-DE" sz="2400" b="1" u="sng" dirty="0" err="1">
                <a:solidFill>
                  <a:srgbClr val="002060"/>
                </a:solidFill>
                <a:latin typeface="Arial Narrow" pitchFamily="34" charset="0"/>
              </a:rPr>
              <a:t>ermometre</a:t>
            </a:r>
            <a:r>
              <a:rPr lang="de-DE" sz="2400" b="1" u="sng" dirty="0">
                <a:solidFill>
                  <a:srgbClr val="002060"/>
                </a:solidFill>
                <a:latin typeface="Arial Narrow" pitchFamily="34" charset="0"/>
              </a:rPr>
              <a:t> </a:t>
            </a:r>
            <a:endParaRPr lang="tr-TR" sz="2400" b="1" u="sng" dirty="0">
              <a:solidFill>
                <a:srgbClr val="002060"/>
              </a:solidFill>
              <a:latin typeface="Arial Narrow" pitchFamily="34" charset="0"/>
            </a:endParaRPr>
          </a:p>
          <a:p>
            <a:r>
              <a:rPr lang="tr-TR" sz="2400" b="1" dirty="0">
                <a:latin typeface="Arial Narrow" pitchFamily="34" charset="0"/>
              </a:rPr>
              <a:t>3–Sıvı pompası </a:t>
            </a:r>
            <a:r>
              <a:rPr lang="tr-TR" sz="2400" b="1" u="sng" dirty="0">
                <a:solidFill>
                  <a:srgbClr val="002060"/>
                </a:solidFill>
                <a:latin typeface="Arial Narrow" pitchFamily="34" charset="0"/>
              </a:rPr>
              <a:t>seviye göstergesi </a:t>
            </a:r>
          </a:p>
          <a:p>
            <a:r>
              <a:rPr lang="tr-TR" sz="2400" b="1" dirty="0">
                <a:latin typeface="Arial Narrow" pitchFamily="34" charset="0"/>
              </a:rPr>
              <a:t>4- Basınç </a:t>
            </a:r>
            <a:r>
              <a:rPr lang="tr-TR" sz="2400" b="1" u="sng" dirty="0">
                <a:solidFill>
                  <a:srgbClr val="002060"/>
                </a:solidFill>
                <a:latin typeface="Arial Narrow" pitchFamily="34" charset="0"/>
              </a:rPr>
              <a:t>emniyet </a:t>
            </a:r>
            <a:r>
              <a:rPr lang="tr-TR" sz="2400" b="1" u="sng" dirty="0" err="1">
                <a:solidFill>
                  <a:srgbClr val="002060"/>
                </a:solidFill>
                <a:latin typeface="Arial Narrow" pitchFamily="34" charset="0"/>
              </a:rPr>
              <a:t>valfı</a:t>
            </a:r>
            <a:r>
              <a:rPr lang="tr-TR" sz="2400" b="1" u="sng" dirty="0">
                <a:solidFill>
                  <a:srgbClr val="002060"/>
                </a:solidFill>
                <a:latin typeface="Arial Narrow" pitchFamily="34" charset="0"/>
              </a:rPr>
              <a:t> </a:t>
            </a:r>
            <a:r>
              <a:rPr lang="tr-TR" sz="2400" b="1" dirty="0">
                <a:latin typeface="Arial Narrow" pitchFamily="34" charset="0"/>
              </a:rPr>
              <a:t>(</a:t>
            </a:r>
            <a:r>
              <a:rPr lang="tr-TR" sz="2000" b="1" dirty="0">
                <a:latin typeface="Arial Narrow" pitchFamily="34" charset="0"/>
              </a:rPr>
              <a:t>ağırlıklı / yaylı</a:t>
            </a:r>
            <a:r>
              <a:rPr lang="tr-TR" sz="2400" b="1" dirty="0">
                <a:latin typeface="Arial Narrow" pitchFamily="34" charset="0"/>
              </a:rPr>
              <a:t>) </a:t>
            </a:r>
          </a:p>
          <a:p>
            <a:r>
              <a:rPr lang="tr-TR" sz="2400" b="1" dirty="0">
                <a:latin typeface="Arial Narrow" pitchFamily="34" charset="0"/>
              </a:rPr>
              <a:t>5- Boşaltma sistemi </a:t>
            </a:r>
            <a:r>
              <a:rPr lang="tr-TR" sz="2400" b="1" u="sng" dirty="0">
                <a:solidFill>
                  <a:srgbClr val="002060"/>
                </a:solidFill>
                <a:latin typeface="Arial Narrow" pitchFamily="34" charset="0"/>
              </a:rPr>
              <a:t>Tahliye vanası</a:t>
            </a:r>
          </a:p>
          <a:p>
            <a:r>
              <a:rPr lang="tr-TR" sz="2400" b="1" dirty="0">
                <a:latin typeface="Arial Narrow" pitchFamily="34" charset="0"/>
              </a:rPr>
              <a:t>6- Blöf donanımı </a:t>
            </a:r>
            <a:r>
              <a:rPr lang="tr-TR" sz="2400" b="1" u="sng" dirty="0">
                <a:solidFill>
                  <a:srgbClr val="002060"/>
                </a:solidFill>
                <a:latin typeface="Arial Narrow" pitchFamily="34" charset="0"/>
              </a:rPr>
              <a:t>blöf valfı </a:t>
            </a:r>
          </a:p>
          <a:p>
            <a:r>
              <a:rPr lang="tr-TR" sz="2400" b="1" dirty="0">
                <a:latin typeface="Arial Narrow" pitchFamily="34" charset="0"/>
              </a:rPr>
              <a:t>7- Gaz yakıt yangın emniyeti </a:t>
            </a:r>
            <a:r>
              <a:rPr lang="tr-TR" sz="2400" b="1" u="sng" dirty="0">
                <a:solidFill>
                  <a:srgbClr val="002060"/>
                </a:solidFill>
                <a:latin typeface="Arial Narrow" pitchFamily="34" charset="0"/>
              </a:rPr>
              <a:t>sulu emniyet kabı </a:t>
            </a:r>
          </a:p>
          <a:p>
            <a:r>
              <a:rPr lang="tr-TR" sz="2400" b="1" dirty="0">
                <a:latin typeface="Arial Narrow" pitchFamily="34" charset="0"/>
              </a:rPr>
              <a:t>8- Gaz patlama emniyeti </a:t>
            </a:r>
            <a:r>
              <a:rPr lang="tr-TR" sz="2400" b="1" u="sng" dirty="0">
                <a:solidFill>
                  <a:srgbClr val="002060"/>
                </a:solidFill>
                <a:latin typeface="Arial Narrow" pitchFamily="34" charset="0"/>
              </a:rPr>
              <a:t>patlama kapağı</a:t>
            </a:r>
          </a:p>
          <a:p>
            <a:r>
              <a:rPr lang="tr-TR" sz="2400" b="1" dirty="0">
                <a:latin typeface="Arial Narrow" pitchFamily="34" charset="0"/>
              </a:rPr>
              <a:t>9- Su ısıl genleşme emniyeti </a:t>
            </a:r>
            <a:r>
              <a:rPr lang="tr-TR" sz="2400" b="1" u="sng" dirty="0">
                <a:solidFill>
                  <a:srgbClr val="002060"/>
                </a:solidFill>
                <a:latin typeface="Arial Narrow" pitchFamily="34" charset="0"/>
              </a:rPr>
              <a:t>nefeslik/genleşme </a:t>
            </a:r>
            <a:r>
              <a:rPr lang="tr-TR" sz="2400" b="1" u="sng" dirty="0" err="1">
                <a:solidFill>
                  <a:srgbClr val="002060"/>
                </a:solidFill>
                <a:latin typeface="Arial Narrow" pitchFamily="34" charset="0"/>
              </a:rPr>
              <a:t>valfı</a:t>
            </a:r>
            <a:r>
              <a:rPr lang="tr-TR" sz="2400" b="1" u="sng" dirty="0">
                <a:solidFill>
                  <a:srgbClr val="002060"/>
                </a:solidFill>
                <a:latin typeface="Arial Narrow" pitchFamily="34" charset="0"/>
              </a:rPr>
              <a:t> </a:t>
            </a:r>
          </a:p>
        </p:txBody>
      </p:sp>
      <p:sp>
        <p:nvSpPr>
          <p:cNvPr id="3" name="Slayt Numarası Yer Tutucusu 2"/>
          <p:cNvSpPr>
            <a:spLocks noGrp="1"/>
          </p:cNvSpPr>
          <p:nvPr>
            <p:ph type="sldNum" sz="quarter" idx="12"/>
          </p:nvPr>
        </p:nvSpPr>
        <p:spPr/>
        <p:txBody>
          <a:bodyPr/>
          <a:lstStyle/>
          <a:p>
            <a:fld id="{9E8EC667-954C-42D1-86DC-A819E1C18EE6}" type="slidenum">
              <a:rPr lang="tr-TR" smtClean="0"/>
              <a:pPr/>
              <a:t>16</a:t>
            </a:fld>
            <a:endParaRPr lang="tr-TR"/>
          </a:p>
        </p:txBody>
      </p:sp>
    </p:spTree>
    <p:extLst>
      <p:ext uri="{BB962C8B-B14F-4D97-AF65-F5344CB8AC3E}">
        <p14:creationId xmlns:p14="http://schemas.microsoft.com/office/powerpoint/2010/main" val="3457218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lt Başlık 4"/>
          <p:cNvSpPr>
            <a:spLocks noGrp="1"/>
          </p:cNvSpPr>
          <p:nvPr>
            <p:ph type="subTitle" idx="1"/>
          </p:nvPr>
        </p:nvSpPr>
        <p:spPr>
          <a:xfrm>
            <a:off x="251520" y="188640"/>
            <a:ext cx="8568952" cy="1941863"/>
          </a:xfrm>
        </p:spPr>
        <p:txBody>
          <a:bodyPr>
            <a:normAutofit fontScale="25000" lnSpcReduction="20000"/>
          </a:bodyPr>
          <a:lstStyle/>
          <a:p>
            <a:pPr algn="l"/>
            <a:r>
              <a:rPr lang="tr-TR" sz="9600" b="1" dirty="0">
                <a:latin typeface="+mj-lt"/>
              </a:rPr>
              <a:t>BUHAR KAZANLARININ EMNİYET  </a:t>
            </a:r>
          </a:p>
          <a:p>
            <a:pPr algn="l"/>
            <a:r>
              <a:rPr lang="tr-TR" sz="9600" b="1" dirty="0">
                <a:latin typeface="+mj-lt"/>
              </a:rPr>
              <a:t>VE KONTROL ELEMANLARI</a:t>
            </a:r>
            <a:endParaRPr lang="tr-TR" sz="9600" dirty="0">
              <a:latin typeface="+mj-lt"/>
            </a:endParaRPr>
          </a:p>
          <a:p>
            <a:pPr algn="l"/>
            <a:endParaRPr lang="tr-TR" sz="8000" b="1" dirty="0">
              <a:latin typeface="+mj-lt"/>
            </a:endParaRPr>
          </a:p>
          <a:p>
            <a:pPr algn="l"/>
            <a:r>
              <a:rPr lang="tr-TR" sz="9600" b="1" dirty="0">
                <a:latin typeface="+mj-lt"/>
              </a:rPr>
              <a:t>I-BASINÇ VE KONTROL ELEMANLARI</a:t>
            </a:r>
          </a:p>
          <a:p>
            <a:pPr marL="269875" algn="l"/>
            <a:r>
              <a:rPr lang="tr-TR" sz="9600" b="1" dirty="0">
                <a:solidFill>
                  <a:srgbClr val="0070C0"/>
                </a:solidFill>
                <a:latin typeface="+mj-lt"/>
              </a:rPr>
              <a:t> </a:t>
            </a:r>
            <a:r>
              <a:rPr lang="tr-TR" sz="8000" b="1" dirty="0">
                <a:solidFill>
                  <a:srgbClr val="0070C0"/>
                </a:solidFill>
                <a:latin typeface="+mj-lt"/>
              </a:rPr>
              <a:t>Emniyet Valfleri (Vanaları, </a:t>
            </a:r>
            <a:r>
              <a:rPr lang="tr-TR" sz="8000" b="1" dirty="0" err="1">
                <a:solidFill>
                  <a:srgbClr val="0070C0"/>
                </a:solidFill>
                <a:latin typeface="+mj-lt"/>
              </a:rPr>
              <a:t>ventilleri</a:t>
            </a:r>
            <a:r>
              <a:rPr lang="tr-TR" sz="8000" b="1" dirty="0">
                <a:solidFill>
                  <a:srgbClr val="0070C0"/>
                </a:solidFill>
                <a:latin typeface="+mj-lt"/>
              </a:rPr>
              <a:t>)</a:t>
            </a:r>
          </a:p>
          <a:p>
            <a:pPr marL="269875" algn="l"/>
            <a:r>
              <a:rPr lang="tr-TR" sz="8000" b="1" dirty="0">
                <a:solidFill>
                  <a:srgbClr val="0070C0"/>
                </a:solidFill>
                <a:latin typeface="+mj-lt"/>
              </a:rPr>
              <a:t> </a:t>
            </a:r>
            <a:r>
              <a:rPr lang="tr-TR" sz="8000" b="1" dirty="0" err="1">
                <a:solidFill>
                  <a:srgbClr val="0070C0"/>
                </a:solidFill>
                <a:latin typeface="+mj-lt"/>
              </a:rPr>
              <a:t>Presostatlar</a:t>
            </a:r>
            <a:endParaRPr lang="tr-TR" sz="8000" b="1" dirty="0">
              <a:solidFill>
                <a:srgbClr val="0070C0"/>
              </a:solidFill>
              <a:latin typeface="+mj-lt"/>
            </a:endParaRPr>
          </a:p>
          <a:p>
            <a:pPr algn="l"/>
            <a:r>
              <a:rPr lang="tr-TR" sz="8000" b="1" dirty="0">
                <a:solidFill>
                  <a:schemeClr val="tx1"/>
                </a:solidFill>
                <a:latin typeface="+mj-lt"/>
              </a:rPr>
              <a:t>      </a:t>
            </a:r>
            <a:r>
              <a:rPr lang="tr-TR" sz="8000" b="1" dirty="0">
                <a:solidFill>
                  <a:srgbClr val="0070C0"/>
                </a:solidFill>
                <a:latin typeface="+mj-lt"/>
              </a:rPr>
              <a:t>Kazan otomatik Besi Cihazları</a:t>
            </a:r>
          </a:p>
          <a:p>
            <a:pPr algn="l"/>
            <a:r>
              <a:rPr lang="tr-TR" sz="8000" b="1" dirty="0">
                <a:solidFill>
                  <a:srgbClr val="0070C0"/>
                </a:solidFill>
                <a:latin typeface="+mj-lt"/>
              </a:rPr>
              <a:t>      Alarm sistemi</a:t>
            </a:r>
          </a:p>
          <a:p>
            <a:pPr algn="l"/>
            <a:r>
              <a:rPr lang="tr-TR" sz="8000" b="1" dirty="0">
                <a:solidFill>
                  <a:srgbClr val="0070C0"/>
                </a:solidFill>
                <a:latin typeface="+mj-lt"/>
              </a:rPr>
              <a:t>      Patlama kapağı</a:t>
            </a:r>
          </a:p>
          <a:p>
            <a:pPr algn="l"/>
            <a:r>
              <a:rPr lang="tr-TR" sz="9600" b="1" dirty="0">
                <a:solidFill>
                  <a:srgbClr val="FF0000"/>
                </a:solidFill>
                <a:latin typeface="+mj-lt"/>
              </a:rPr>
              <a:t>II-SU SEVİYE KONTROL ELEMANLARI</a:t>
            </a:r>
          </a:p>
          <a:p>
            <a:pPr marL="269875" algn="l"/>
            <a:r>
              <a:rPr lang="tr-TR" sz="8000" b="1" dirty="0">
                <a:solidFill>
                  <a:srgbClr val="0070C0"/>
                </a:solidFill>
                <a:latin typeface="+mj-lt"/>
              </a:rPr>
              <a:t> Manyetik seviye gösterge / kontrol cihazları</a:t>
            </a:r>
          </a:p>
          <a:p>
            <a:pPr marL="269875" algn="l"/>
            <a:r>
              <a:rPr lang="tr-TR" sz="8000" b="1" dirty="0">
                <a:solidFill>
                  <a:srgbClr val="0070C0"/>
                </a:solidFill>
                <a:latin typeface="+mj-lt"/>
              </a:rPr>
              <a:t> Kazan Besi Pompaları</a:t>
            </a:r>
          </a:p>
          <a:p>
            <a:pPr marL="269875" algn="l"/>
            <a:r>
              <a:rPr lang="tr-TR" sz="8000" b="1" dirty="0">
                <a:solidFill>
                  <a:srgbClr val="0070C0"/>
                </a:solidFill>
                <a:latin typeface="+mj-lt"/>
              </a:rPr>
              <a:t> </a:t>
            </a:r>
            <a:r>
              <a:rPr lang="tr-TR" sz="8000" b="1" dirty="0" err="1">
                <a:solidFill>
                  <a:srgbClr val="0070C0"/>
                </a:solidFill>
                <a:latin typeface="+mj-lt"/>
              </a:rPr>
              <a:t>Tağdiye</a:t>
            </a:r>
            <a:r>
              <a:rPr lang="tr-TR" sz="8000" b="1" dirty="0">
                <a:solidFill>
                  <a:srgbClr val="0070C0"/>
                </a:solidFill>
                <a:latin typeface="+mj-lt"/>
              </a:rPr>
              <a:t> </a:t>
            </a:r>
            <a:r>
              <a:rPr lang="tr-TR" sz="8000" b="1" dirty="0" err="1">
                <a:solidFill>
                  <a:srgbClr val="0070C0"/>
                </a:solidFill>
                <a:latin typeface="+mj-lt"/>
              </a:rPr>
              <a:t>cihazlari</a:t>
            </a:r>
            <a:endParaRPr lang="tr-TR" sz="8000" b="1" dirty="0">
              <a:solidFill>
                <a:srgbClr val="0070C0"/>
              </a:solidFill>
              <a:latin typeface="+mj-lt"/>
            </a:endParaRPr>
          </a:p>
          <a:p>
            <a:pPr algn="l"/>
            <a:r>
              <a:rPr lang="tr-TR" sz="9600" b="1" dirty="0">
                <a:solidFill>
                  <a:srgbClr val="FF0000"/>
                </a:solidFill>
                <a:latin typeface="+mj-lt"/>
              </a:rPr>
              <a:t>III- ISI KONTROL ELEMANLARI</a:t>
            </a:r>
          </a:p>
          <a:p>
            <a:pPr marL="269875" algn="l"/>
            <a:r>
              <a:rPr lang="tr-TR" sz="8000" b="1" dirty="0">
                <a:solidFill>
                  <a:srgbClr val="0070C0"/>
                </a:solidFill>
                <a:latin typeface="+mj-lt"/>
              </a:rPr>
              <a:t> Termostatlar</a:t>
            </a:r>
          </a:p>
          <a:p>
            <a:pPr algn="l"/>
            <a:r>
              <a:rPr lang="tr-TR" sz="9600" b="1" dirty="0">
                <a:solidFill>
                  <a:srgbClr val="FF0000"/>
                </a:solidFill>
                <a:latin typeface="+mj-lt"/>
              </a:rPr>
              <a:t>IV-GÖSTERGELER:</a:t>
            </a:r>
          </a:p>
          <a:p>
            <a:pPr marL="269875" algn="l"/>
            <a:r>
              <a:rPr lang="tr-TR" sz="8000" b="1" dirty="0">
                <a:solidFill>
                  <a:srgbClr val="0070C0"/>
                </a:solidFill>
                <a:latin typeface="+mj-lt"/>
              </a:rPr>
              <a:t> Manometreler</a:t>
            </a:r>
          </a:p>
          <a:p>
            <a:pPr marL="269875" algn="l"/>
            <a:r>
              <a:rPr lang="tr-TR" sz="8000" b="1" dirty="0">
                <a:solidFill>
                  <a:srgbClr val="0070C0"/>
                </a:solidFill>
                <a:latin typeface="+mj-lt"/>
              </a:rPr>
              <a:t> Termometreler:</a:t>
            </a:r>
          </a:p>
          <a:p>
            <a:pPr marL="269875" algn="l"/>
            <a:r>
              <a:rPr lang="tr-TR" sz="8000" b="1" dirty="0">
                <a:solidFill>
                  <a:srgbClr val="0070C0"/>
                </a:solidFill>
                <a:latin typeface="+mj-lt"/>
              </a:rPr>
              <a:t> Su seviye göstergeleri:</a:t>
            </a:r>
          </a:p>
          <a:p>
            <a:pPr algn="l"/>
            <a:endParaRPr lang="tr-TR" sz="8000" b="1" dirty="0">
              <a:solidFill>
                <a:srgbClr val="0070C0"/>
              </a:solidFill>
              <a:latin typeface="+mj-lt"/>
            </a:endParaRPr>
          </a:p>
          <a:p>
            <a:pPr algn="l"/>
            <a:endParaRPr lang="tr-TR" sz="8000" b="1" dirty="0">
              <a:solidFill>
                <a:srgbClr val="0070C0"/>
              </a:solidFill>
              <a:latin typeface="+mj-lt"/>
            </a:endParaRPr>
          </a:p>
          <a:p>
            <a:endParaRPr lang="tr-TR" sz="7400" b="1" dirty="0">
              <a:solidFill>
                <a:srgbClr val="0070C0"/>
              </a:solidFill>
              <a:latin typeface="+mj-lt"/>
            </a:endParaRPr>
          </a:p>
          <a:p>
            <a:endParaRPr lang="tr-TR" b="1" dirty="0">
              <a:solidFill>
                <a:srgbClr val="0070C0"/>
              </a:solidFill>
              <a:latin typeface="+mj-lt"/>
            </a:endParaRPr>
          </a:p>
          <a:p>
            <a:endParaRPr lang="tr-TR" b="1" dirty="0">
              <a:solidFill>
                <a:srgbClr val="0070C0"/>
              </a:solidFill>
              <a:latin typeface="+mj-lt"/>
            </a:endParaRPr>
          </a:p>
          <a:p>
            <a:endParaRPr lang="tr-TR" dirty="0">
              <a:solidFill>
                <a:srgbClr val="0070C0"/>
              </a:solidFill>
              <a:latin typeface="+mj-lt"/>
            </a:endParaRPr>
          </a:p>
        </p:txBody>
      </p:sp>
      <p:sp>
        <p:nvSpPr>
          <p:cNvPr id="2" name="Slayt Numarası Yer Tutucusu 1"/>
          <p:cNvSpPr>
            <a:spLocks noGrp="1"/>
          </p:cNvSpPr>
          <p:nvPr>
            <p:ph type="sldNum" sz="quarter" idx="12"/>
          </p:nvPr>
        </p:nvSpPr>
        <p:spPr/>
        <p:txBody>
          <a:bodyPr/>
          <a:lstStyle/>
          <a:p>
            <a:fld id="{9E8EC667-954C-42D1-86DC-A819E1C18EE6}" type="slidenum">
              <a:rPr lang="tr-TR" smtClean="0"/>
              <a:pPr/>
              <a:t>17</a:t>
            </a:fld>
            <a:endParaRPr lang="tr-TR"/>
          </a:p>
        </p:txBody>
      </p:sp>
    </p:spTree>
    <p:extLst>
      <p:ext uri="{BB962C8B-B14F-4D97-AF65-F5344CB8AC3E}">
        <p14:creationId xmlns:p14="http://schemas.microsoft.com/office/powerpoint/2010/main" val="4189451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79512" y="332656"/>
            <a:ext cx="8208912" cy="4525963"/>
          </a:xfrm>
        </p:spPr>
        <p:txBody>
          <a:bodyPr/>
          <a:lstStyle/>
          <a:p>
            <a:pPr marL="0" indent="0">
              <a:buNone/>
            </a:pPr>
            <a:r>
              <a:rPr lang="tr-TR" b="1" dirty="0">
                <a:latin typeface="+mj-lt"/>
              </a:rPr>
              <a:t>I- BASINÇ VE KONTROL ELEMANLARI</a:t>
            </a:r>
          </a:p>
          <a:p>
            <a:pPr marL="0" indent="0">
              <a:buNone/>
            </a:pPr>
            <a:r>
              <a:rPr lang="tr-TR" sz="2400" b="1" dirty="0">
                <a:latin typeface="+mj-lt"/>
              </a:rPr>
              <a:t>-  </a:t>
            </a:r>
            <a:r>
              <a:rPr lang="tr-TR" sz="2400" b="1" dirty="0">
                <a:solidFill>
                  <a:srgbClr val="0070C0"/>
                </a:solidFill>
                <a:latin typeface="+mj-lt"/>
              </a:rPr>
              <a:t>Emniyet Valfleri (Vanaları, </a:t>
            </a:r>
            <a:r>
              <a:rPr lang="tr-TR" sz="2400" b="1" dirty="0" err="1">
                <a:solidFill>
                  <a:srgbClr val="0070C0"/>
                </a:solidFill>
                <a:latin typeface="+mj-lt"/>
              </a:rPr>
              <a:t>ventilleri</a:t>
            </a:r>
            <a:r>
              <a:rPr lang="tr-TR" sz="2400" b="1" dirty="0">
                <a:solidFill>
                  <a:srgbClr val="0070C0"/>
                </a:solidFill>
                <a:latin typeface="+mj-lt"/>
              </a:rPr>
              <a:t>): </a:t>
            </a:r>
            <a:r>
              <a:rPr lang="tr-TR" sz="2400" b="1" dirty="0">
                <a:latin typeface="+mj-lt"/>
              </a:rPr>
              <a:t>Herhangi bir nedenle kazan içindeki basıncın istenen değeri aşması durumunda kendiliğinden açılarak kazan basıncını istenen düzey  düşüren elemanlardır.  İki türlü emniyet valfi vardır.  Yaylı tip,  Ağırlıklı tip. Kazan üzerinde iki adet  emniyet </a:t>
            </a:r>
            <a:r>
              <a:rPr lang="tr-TR" sz="2400" b="1" dirty="0" err="1">
                <a:latin typeface="+mj-lt"/>
              </a:rPr>
              <a:t>valfı</a:t>
            </a:r>
            <a:r>
              <a:rPr lang="tr-TR" sz="2400" b="1" dirty="0">
                <a:latin typeface="+mj-lt"/>
              </a:rPr>
              <a:t>  bulunmalıdır</a:t>
            </a:r>
            <a:r>
              <a:rPr lang="tr-TR" sz="2400" dirty="0">
                <a:latin typeface="+mj-lt"/>
              </a:rPr>
              <a:t>.</a:t>
            </a:r>
          </a:p>
        </p:txBody>
      </p:sp>
      <p:sp>
        <p:nvSpPr>
          <p:cNvPr id="4" name="Slayt Numarası Yer Tutucusu 3"/>
          <p:cNvSpPr>
            <a:spLocks noGrp="1"/>
          </p:cNvSpPr>
          <p:nvPr>
            <p:ph type="sldNum" sz="quarter" idx="12"/>
          </p:nvPr>
        </p:nvSpPr>
        <p:spPr/>
        <p:txBody>
          <a:bodyPr/>
          <a:lstStyle/>
          <a:p>
            <a:fld id="{9E8EC667-954C-42D1-86DC-A819E1C18EE6}" type="slidenum">
              <a:rPr lang="tr-TR" smtClean="0"/>
              <a:pPr/>
              <a:t>18</a:t>
            </a:fld>
            <a:endParaRPr lang="tr-T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1928" y="3140968"/>
            <a:ext cx="2304256"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3140968"/>
            <a:ext cx="3384376"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6435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562" y="218429"/>
            <a:ext cx="8494517" cy="4525963"/>
          </a:xfrm>
        </p:spPr>
        <p:txBody>
          <a:bodyPr/>
          <a:lstStyle/>
          <a:p>
            <a:pPr marL="0" indent="0">
              <a:buNone/>
            </a:pPr>
            <a:r>
              <a:rPr lang="tr-TR" dirty="0">
                <a:latin typeface="+mj-lt"/>
              </a:rPr>
              <a:t>- </a:t>
            </a:r>
            <a:r>
              <a:rPr lang="tr-TR" sz="2400" b="1" dirty="0" err="1">
                <a:solidFill>
                  <a:srgbClr val="0070C0"/>
                </a:solidFill>
                <a:latin typeface="+mj-lt"/>
              </a:rPr>
              <a:t>Presostatlar</a:t>
            </a:r>
            <a:r>
              <a:rPr lang="tr-TR" sz="2400" b="1" dirty="0">
                <a:solidFill>
                  <a:srgbClr val="0070C0"/>
                </a:solidFill>
                <a:latin typeface="+mj-lt"/>
              </a:rPr>
              <a:t>: </a:t>
            </a:r>
            <a:r>
              <a:rPr lang="tr-TR" sz="2400" b="1" dirty="0">
                <a:latin typeface="+mj-lt"/>
              </a:rPr>
              <a:t>Sıcaklık ve basınç değerlerini hissedip kazan içindeki basıncı belirli bir noktada tutmamızı, basınç sinyalini elektrik sinyaline çevirerek brülörün devreden çıkmasını ve sonra tekrar girmesini sağlarlar.  Kazan üzerinde  2 adet olmalıdır. Bunlardan birisi limit </a:t>
            </a:r>
            <a:r>
              <a:rPr lang="tr-TR" sz="2400" b="1" dirty="0" err="1">
                <a:latin typeface="+mj-lt"/>
              </a:rPr>
              <a:t>presostat</a:t>
            </a:r>
            <a:r>
              <a:rPr lang="tr-TR" sz="2400" b="1" dirty="0">
                <a:latin typeface="+mj-lt"/>
              </a:rPr>
              <a:t> olup, ayarlanan değere ulaşıldığında brülörü durdurur.  Bir diğeri basınç ayar </a:t>
            </a:r>
            <a:r>
              <a:rPr lang="tr-TR" sz="2400" b="1" dirty="0" err="1">
                <a:latin typeface="+mj-lt"/>
              </a:rPr>
              <a:t>presostatı</a:t>
            </a:r>
            <a:r>
              <a:rPr lang="tr-TR" sz="2400" b="1" dirty="0">
                <a:latin typeface="+mj-lt"/>
              </a:rPr>
              <a:t> olup, brülörün cinsine göre oransal  veya on-</a:t>
            </a:r>
            <a:r>
              <a:rPr lang="tr-TR" sz="2400" b="1" dirty="0" err="1">
                <a:latin typeface="+mj-lt"/>
              </a:rPr>
              <a:t>off</a:t>
            </a:r>
            <a:r>
              <a:rPr lang="tr-TR" sz="2400" b="1" dirty="0">
                <a:latin typeface="+mj-lt"/>
              </a:rPr>
              <a:t> kontrolü yapabilir.</a:t>
            </a:r>
          </a:p>
          <a:p>
            <a:pPr marL="0" indent="0">
              <a:buNone/>
            </a:pPr>
            <a:endParaRPr lang="tr-TR" sz="2400" b="1" dirty="0">
              <a:latin typeface="+mj-lt"/>
            </a:endParaRPr>
          </a:p>
        </p:txBody>
      </p:sp>
      <p:sp>
        <p:nvSpPr>
          <p:cNvPr id="4" name="Slayt Numarası Yer Tutucusu 3"/>
          <p:cNvSpPr>
            <a:spLocks noGrp="1"/>
          </p:cNvSpPr>
          <p:nvPr>
            <p:ph type="sldNum" sz="quarter" idx="12"/>
          </p:nvPr>
        </p:nvSpPr>
        <p:spPr/>
        <p:txBody>
          <a:bodyPr/>
          <a:lstStyle/>
          <a:p>
            <a:fld id="{9E8EC667-954C-42D1-86DC-A819E1C18EE6}" type="slidenum">
              <a:rPr lang="tr-TR" smtClean="0"/>
              <a:pPr/>
              <a:t>19</a:t>
            </a:fld>
            <a:endParaRPr lang="tr-T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8811" y="3330326"/>
            <a:ext cx="3168352" cy="31615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5214" y="3006079"/>
            <a:ext cx="3350865" cy="3494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9842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a:bodyPr>
          <a:lstStyle/>
          <a:p>
            <a:r>
              <a:rPr lang="tr-TR" dirty="0"/>
              <a:t>İşlenecek konular:</a:t>
            </a:r>
          </a:p>
        </p:txBody>
      </p:sp>
      <p:sp>
        <p:nvSpPr>
          <p:cNvPr id="3" name="2 İçerik Yer Tutucusu"/>
          <p:cNvSpPr>
            <a:spLocks noGrp="1"/>
          </p:cNvSpPr>
          <p:nvPr>
            <p:ph idx="1"/>
          </p:nvPr>
        </p:nvSpPr>
        <p:spPr/>
        <p:txBody>
          <a:bodyPr>
            <a:noAutofit/>
          </a:bodyPr>
          <a:lstStyle/>
          <a:p>
            <a:r>
              <a:rPr lang="tr-TR" sz="2700" dirty="0"/>
              <a:t>Kaynak İşlerinde İş Sağlığı ve Güvenliği; Basınçlı Kaplarla Çalışmalarda İş Sağlığı ve Güvenliği</a:t>
            </a:r>
          </a:p>
          <a:p>
            <a:r>
              <a:rPr lang="tr-TR" sz="2700" dirty="0"/>
              <a:t>Havalandırma ve İklimlendirme Prensipleri; Kapalı Alanlarda Çalışmalarda İş Sağlığı ve Güvenliği</a:t>
            </a:r>
          </a:p>
          <a:p>
            <a:r>
              <a:rPr lang="tr-TR" sz="2700" dirty="0"/>
              <a:t>Kaldırma Araçlarında İş Sağlığı ve Güvenliği; Elle Kaldırma ve Taşıma İşlerinde İş Sağlığı ve Güvenliği</a:t>
            </a:r>
          </a:p>
          <a:p>
            <a:r>
              <a:rPr lang="tr-TR" sz="2700" dirty="0"/>
              <a:t>El Aletlerinde İş Sağlığı ve Güvenliği; Bakım-Onarım İşlerinde İş Sağlığı ve Güvenliği</a:t>
            </a:r>
          </a:p>
          <a:p>
            <a:r>
              <a:rPr lang="tr-TR" sz="2700" dirty="0"/>
              <a:t>Motorlu Araçlarda, İş Ekipmanlarının Tasarım, İmalat ve Kullanımında İş Sağlığı ve Güvenliği</a:t>
            </a:r>
          </a:p>
        </p:txBody>
      </p:sp>
      <p:sp>
        <p:nvSpPr>
          <p:cNvPr id="5" name="4 Altbilgi Yer Tutucusu"/>
          <p:cNvSpPr>
            <a:spLocks noGrp="1"/>
          </p:cNvSpPr>
          <p:nvPr>
            <p:ph type="ftr" sz="quarter" idx="11"/>
          </p:nvPr>
        </p:nvSpPr>
        <p:spPr/>
        <p:txBody>
          <a:bodyPr/>
          <a:lstStyle/>
          <a:p>
            <a:r>
              <a:rPr lang="tr-TR"/>
              <a:t>Maltepe Üniversitesi/2018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0" y="980728"/>
            <a:ext cx="8532440" cy="6264696"/>
          </a:xfrm>
        </p:spPr>
        <p:txBody>
          <a:bodyPr>
            <a:normAutofit/>
          </a:bodyPr>
          <a:lstStyle/>
          <a:p>
            <a:pPr marL="0" indent="0">
              <a:lnSpc>
                <a:spcPct val="120000"/>
              </a:lnSpc>
              <a:buNone/>
            </a:pPr>
            <a:r>
              <a:rPr lang="tr-TR" sz="2400" b="1" dirty="0">
                <a:latin typeface="+mj-lt"/>
              </a:rPr>
              <a:t>- </a:t>
            </a:r>
            <a:r>
              <a:rPr lang="tr-TR" sz="2400" b="1" dirty="0">
                <a:solidFill>
                  <a:srgbClr val="0070C0"/>
                </a:solidFill>
                <a:latin typeface="+mj-lt"/>
              </a:rPr>
              <a:t>Kazan Otomatik  Besi  Cihazları</a:t>
            </a:r>
            <a:r>
              <a:rPr lang="tr-TR" sz="2600" b="1" dirty="0">
                <a:latin typeface="+mj-lt"/>
              </a:rPr>
              <a:t>: </a:t>
            </a:r>
            <a:r>
              <a:rPr lang="tr-TR" sz="2400" b="1" dirty="0">
                <a:latin typeface="+mj-lt"/>
              </a:rPr>
              <a:t>otomatik su besi cihazı, kazanda ayarlanan su seviyesi azaldıkça, besi pompalarına  kumanda ederek kazana otomatik olarak su basılmasını</a:t>
            </a:r>
            <a:r>
              <a:rPr lang="tr-TR" sz="2400" b="1" dirty="0">
                <a:solidFill>
                  <a:srgbClr val="FF0000"/>
                </a:solidFill>
                <a:latin typeface="+mj-lt"/>
              </a:rPr>
              <a:t> ve seviyesinin sabit tutulmasını </a:t>
            </a:r>
            <a:r>
              <a:rPr lang="tr-TR" sz="2400" b="1" dirty="0">
                <a:latin typeface="+mj-lt"/>
              </a:rPr>
              <a:t>temin eder. </a:t>
            </a:r>
            <a:r>
              <a:rPr lang="tr-TR" sz="2000" b="1" dirty="0">
                <a:solidFill>
                  <a:srgbClr val="FF0000"/>
                </a:solidFill>
                <a:latin typeface="+mj-lt"/>
              </a:rPr>
              <a:t>Kazan üzerindeki en önemli emniyet ve kontrol elemanıdır.</a:t>
            </a:r>
            <a:endParaRPr lang="tr-TR" sz="2600" b="1" dirty="0">
              <a:solidFill>
                <a:srgbClr val="FF0000"/>
              </a:solidFill>
              <a:latin typeface="+mj-lt"/>
            </a:endParaRPr>
          </a:p>
          <a:p>
            <a:pPr marL="0" indent="0">
              <a:lnSpc>
                <a:spcPct val="120000"/>
              </a:lnSpc>
              <a:buNone/>
            </a:pPr>
            <a:r>
              <a:rPr lang="tr-TR" sz="2600" b="1" dirty="0">
                <a:solidFill>
                  <a:srgbClr val="0070C0"/>
                </a:solidFill>
                <a:latin typeface="+mj-lt"/>
              </a:rPr>
              <a:t>- </a:t>
            </a:r>
            <a:r>
              <a:rPr lang="tr-TR" sz="2400" b="1" dirty="0">
                <a:solidFill>
                  <a:srgbClr val="0070C0"/>
                </a:solidFill>
                <a:latin typeface="+mj-lt"/>
              </a:rPr>
              <a:t>Alarm Sistemi</a:t>
            </a:r>
            <a:r>
              <a:rPr lang="tr-TR" sz="2600" b="1" dirty="0">
                <a:latin typeface="+mj-lt"/>
              </a:rPr>
              <a:t>: </a:t>
            </a:r>
            <a:r>
              <a:rPr lang="tr-TR" sz="2400" b="1" dirty="0">
                <a:latin typeface="+mj-lt"/>
              </a:rPr>
              <a:t>Otomatik su besi cihazından kumanda alan bir </a:t>
            </a:r>
            <a:r>
              <a:rPr lang="tr-TR" sz="2400" b="1" dirty="0">
                <a:solidFill>
                  <a:srgbClr val="FF0000"/>
                </a:solidFill>
                <a:latin typeface="+mj-lt"/>
              </a:rPr>
              <a:t>sesli bir ışıklı </a:t>
            </a:r>
            <a:r>
              <a:rPr lang="tr-TR" sz="2400" b="1" dirty="0">
                <a:latin typeface="+mj-lt"/>
              </a:rPr>
              <a:t> uyarı aygıtıdır.</a:t>
            </a:r>
            <a:endParaRPr lang="tr-TR" sz="2600" b="1" dirty="0">
              <a:solidFill>
                <a:srgbClr val="FF0000"/>
              </a:solidFill>
              <a:latin typeface="+mj-lt"/>
            </a:endParaRPr>
          </a:p>
          <a:p>
            <a:pPr marL="0" indent="0">
              <a:lnSpc>
                <a:spcPct val="120000"/>
              </a:lnSpc>
              <a:buNone/>
            </a:pPr>
            <a:r>
              <a:rPr lang="tr-TR" sz="2600" b="1" dirty="0">
                <a:latin typeface="+mj-lt"/>
              </a:rPr>
              <a:t>- </a:t>
            </a:r>
            <a:r>
              <a:rPr lang="tr-TR" sz="2400" b="1" dirty="0">
                <a:solidFill>
                  <a:srgbClr val="0070C0"/>
                </a:solidFill>
                <a:latin typeface="+mj-lt"/>
              </a:rPr>
              <a:t>Patlama  Kapağı </a:t>
            </a:r>
            <a:r>
              <a:rPr lang="tr-TR" sz="2600" b="1" dirty="0">
                <a:latin typeface="+mj-lt"/>
              </a:rPr>
              <a:t>:  </a:t>
            </a:r>
            <a:r>
              <a:rPr lang="tr-TR" sz="2400" b="1" dirty="0">
                <a:latin typeface="+mj-lt"/>
              </a:rPr>
              <a:t>Patlama kapağı kazan üreticisi sorumluluğunda olup gaz patlamalarına karşı alınmış bir önlemdir. Gazların basıncının artmasıyla meydana gelen patlamanın etkisiyle </a:t>
            </a:r>
            <a:r>
              <a:rPr lang="tr-TR" sz="2400" b="1" dirty="0">
                <a:solidFill>
                  <a:srgbClr val="FF0000"/>
                </a:solidFill>
                <a:latin typeface="+mj-lt"/>
              </a:rPr>
              <a:t>kapak geri itilir ve basıncı alınır</a:t>
            </a:r>
            <a:r>
              <a:rPr lang="tr-TR" sz="2600" b="1" dirty="0">
                <a:solidFill>
                  <a:srgbClr val="FF0000"/>
                </a:solidFill>
                <a:latin typeface="+mj-lt"/>
              </a:rPr>
              <a:t>.</a:t>
            </a:r>
          </a:p>
        </p:txBody>
      </p:sp>
      <p:sp>
        <p:nvSpPr>
          <p:cNvPr id="4" name="Slayt Numarası Yer Tutucusu 3"/>
          <p:cNvSpPr>
            <a:spLocks noGrp="1"/>
          </p:cNvSpPr>
          <p:nvPr>
            <p:ph type="sldNum" sz="quarter" idx="12"/>
          </p:nvPr>
        </p:nvSpPr>
        <p:spPr/>
        <p:txBody>
          <a:bodyPr/>
          <a:lstStyle/>
          <a:p>
            <a:fld id="{9E8EC667-954C-42D1-86DC-A819E1C18EE6}" type="slidenum">
              <a:rPr lang="tr-TR" smtClean="0"/>
              <a:pPr/>
              <a:t>20</a:t>
            </a:fld>
            <a:endParaRPr lang="tr-TR"/>
          </a:p>
        </p:txBody>
      </p:sp>
    </p:spTree>
    <p:extLst>
      <p:ext uri="{BB962C8B-B14F-4D97-AF65-F5344CB8AC3E}">
        <p14:creationId xmlns:p14="http://schemas.microsoft.com/office/powerpoint/2010/main" val="1164235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0" y="260648"/>
            <a:ext cx="8460432" cy="4525963"/>
          </a:xfrm>
        </p:spPr>
        <p:txBody>
          <a:bodyPr>
            <a:normAutofit/>
          </a:bodyPr>
          <a:lstStyle/>
          <a:p>
            <a:pPr marL="0" indent="0">
              <a:buNone/>
            </a:pPr>
            <a:r>
              <a:rPr lang="tr-TR" b="1" dirty="0">
                <a:latin typeface="+mj-lt"/>
              </a:rPr>
              <a:t>II- SU SEVİYE KONTROL ELEMANLARI:</a:t>
            </a:r>
          </a:p>
          <a:p>
            <a:pPr marL="0" indent="0">
              <a:buNone/>
            </a:pPr>
            <a:r>
              <a:rPr lang="tr-TR" b="1" dirty="0">
                <a:latin typeface="+mj-lt"/>
              </a:rPr>
              <a:t>- </a:t>
            </a:r>
            <a:r>
              <a:rPr lang="tr-TR" sz="2400" b="1" dirty="0">
                <a:solidFill>
                  <a:srgbClr val="0070C0"/>
                </a:solidFill>
                <a:latin typeface="+mj-lt"/>
              </a:rPr>
              <a:t>Manyetik seviye </a:t>
            </a:r>
            <a:r>
              <a:rPr lang="tr-TR" sz="2400" b="1" dirty="0" err="1">
                <a:solidFill>
                  <a:srgbClr val="0070C0"/>
                </a:solidFill>
                <a:latin typeface="+mj-lt"/>
              </a:rPr>
              <a:t>göst</a:t>
            </a:r>
            <a:r>
              <a:rPr lang="tr-TR" sz="2400" b="1" dirty="0">
                <a:solidFill>
                  <a:srgbClr val="0070C0"/>
                </a:solidFill>
                <a:latin typeface="+mj-lt"/>
              </a:rPr>
              <a:t>./kontrol </a:t>
            </a:r>
            <a:r>
              <a:rPr lang="tr-TR" sz="2400" b="1" dirty="0" err="1">
                <a:solidFill>
                  <a:srgbClr val="0070C0"/>
                </a:solidFill>
                <a:latin typeface="+mj-lt"/>
              </a:rPr>
              <a:t>Cihz</a:t>
            </a:r>
            <a:r>
              <a:rPr lang="tr-TR" sz="2400" b="1" dirty="0">
                <a:solidFill>
                  <a:srgbClr val="0070C0"/>
                </a:solidFill>
                <a:latin typeface="+mj-lt"/>
              </a:rPr>
              <a:t>.: </a:t>
            </a:r>
            <a:r>
              <a:rPr lang="tr-TR" sz="2400" b="1" dirty="0">
                <a:latin typeface="+mj-lt"/>
              </a:rPr>
              <a:t>Yoğunluğu farklı birçok sıvıda kullanılabilen basınca dayanımlı ve kolay izlenebilen cihazlardır.  Birleşik kaplar ve sıvının kaldırma kuvveti prensibiyle çalışan cihaz , </a:t>
            </a:r>
            <a:r>
              <a:rPr lang="tr-TR" sz="2400" b="1" dirty="0">
                <a:solidFill>
                  <a:srgbClr val="FF0000"/>
                </a:solidFill>
                <a:latin typeface="+mj-lt"/>
              </a:rPr>
              <a:t>kazandaki sıvı seviyesinin takibini  ve  ilave </a:t>
            </a:r>
            <a:r>
              <a:rPr lang="tr-TR" sz="2400" b="1" dirty="0" err="1">
                <a:solidFill>
                  <a:srgbClr val="FF0000"/>
                </a:solidFill>
                <a:latin typeface="+mj-lt"/>
              </a:rPr>
              <a:t>sensörleriyle</a:t>
            </a:r>
            <a:r>
              <a:rPr lang="tr-TR" sz="2400" b="1" dirty="0">
                <a:solidFill>
                  <a:srgbClr val="FF0000"/>
                </a:solidFill>
                <a:latin typeface="+mj-lt"/>
              </a:rPr>
              <a:t>  kontrolünü  yapar.</a:t>
            </a:r>
          </a:p>
        </p:txBody>
      </p:sp>
      <p:sp>
        <p:nvSpPr>
          <p:cNvPr id="4" name="Slayt Numarası Yer Tutucusu 3"/>
          <p:cNvSpPr>
            <a:spLocks noGrp="1"/>
          </p:cNvSpPr>
          <p:nvPr>
            <p:ph type="sldNum" sz="quarter" idx="12"/>
          </p:nvPr>
        </p:nvSpPr>
        <p:spPr/>
        <p:txBody>
          <a:bodyPr/>
          <a:lstStyle/>
          <a:p>
            <a:fld id="{9E8EC667-954C-42D1-86DC-A819E1C18EE6}" type="slidenum">
              <a:rPr lang="tr-TR" smtClean="0"/>
              <a:pPr/>
              <a:t>21</a:t>
            </a:fld>
            <a:endParaRPr lang="tr-TR"/>
          </a:p>
        </p:txBody>
      </p:sp>
      <p:pic>
        <p:nvPicPr>
          <p:cNvPr id="4098"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49000"/>
                    </a14:imgEffect>
                    <a14:imgEffect>
                      <a14:brightnessContrast bright="-7000" contrast="16000"/>
                    </a14:imgEffect>
                  </a14:imgLayer>
                </a14:imgProps>
              </a:ext>
              <a:ext uri="{28A0092B-C50C-407E-A947-70E740481C1C}">
                <a14:useLocalDpi xmlns:a14="http://schemas.microsoft.com/office/drawing/2010/main" val="0"/>
              </a:ext>
            </a:extLst>
          </a:blip>
          <a:srcRect/>
          <a:stretch>
            <a:fillRect/>
          </a:stretch>
        </p:blipFill>
        <p:spPr bwMode="auto">
          <a:xfrm>
            <a:off x="3131840" y="3284984"/>
            <a:ext cx="2520280" cy="3284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885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0" y="476672"/>
            <a:ext cx="8244408" cy="6264696"/>
          </a:xfrm>
        </p:spPr>
        <p:txBody>
          <a:bodyPr>
            <a:normAutofit fontScale="55000" lnSpcReduction="20000"/>
          </a:bodyPr>
          <a:lstStyle/>
          <a:p>
            <a:pPr marL="179388" indent="-179388">
              <a:lnSpc>
                <a:spcPct val="120000"/>
              </a:lnSpc>
              <a:buNone/>
            </a:pPr>
            <a:r>
              <a:rPr lang="tr-TR" sz="3800" b="1" dirty="0">
                <a:solidFill>
                  <a:srgbClr val="0070C0"/>
                </a:solidFill>
                <a:latin typeface="+mj-lt"/>
              </a:rPr>
              <a:t>- </a:t>
            </a:r>
            <a:r>
              <a:rPr lang="tr-TR" sz="4400" b="1" dirty="0">
                <a:solidFill>
                  <a:srgbClr val="0070C0"/>
                </a:solidFill>
                <a:latin typeface="+mj-lt"/>
              </a:rPr>
              <a:t>Kazan Besi Pompaları : </a:t>
            </a:r>
            <a:r>
              <a:rPr lang="tr-TR" sz="4400" b="1" dirty="0">
                <a:latin typeface="+mj-lt"/>
              </a:rPr>
              <a:t>Kazan besi pompaları, buharlaşmadan dolayı eksilen kazan su seviyesini normal seviyeye getirmek için kazana su basan pompalardır.</a:t>
            </a:r>
          </a:p>
          <a:p>
            <a:pPr marL="179388" indent="-179388">
              <a:lnSpc>
                <a:spcPct val="120000"/>
              </a:lnSpc>
              <a:buFontTx/>
              <a:buChar char="-"/>
            </a:pPr>
            <a:endParaRPr lang="tr-TR" sz="4400" b="1" dirty="0">
              <a:latin typeface="+mj-lt"/>
            </a:endParaRPr>
          </a:p>
          <a:p>
            <a:pPr marL="179388" indent="0">
              <a:lnSpc>
                <a:spcPct val="120000"/>
              </a:lnSpc>
              <a:buNone/>
            </a:pPr>
            <a:endParaRPr lang="tr-TR" sz="4400" b="1" dirty="0">
              <a:latin typeface="+mj-lt"/>
            </a:endParaRPr>
          </a:p>
          <a:p>
            <a:pPr marL="179388" indent="-179388">
              <a:lnSpc>
                <a:spcPct val="120000"/>
              </a:lnSpc>
              <a:buNone/>
            </a:pPr>
            <a:r>
              <a:rPr lang="tr-TR" sz="4400" b="1" dirty="0">
                <a:latin typeface="+mj-lt"/>
              </a:rPr>
              <a:t> - </a:t>
            </a:r>
            <a:r>
              <a:rPr lang="tr-TR" sz="4400" b="1" dirty="0" err="1">
                <a:solidFill>
                  <a:srgbClr val="0070C0"/>
                </a:solidFill>
                <a:latin typeface="+mj-lt"/>
              </a:rPr>
              <a:t>Tağdiye</a:t>
            </a:r>
            <a:r>
              <a:rPr lang="tr-TR" sz="4400" b="1" dirty="0">
                <a:solidFill>
                  <a:srgbClr val="0070C0"/>
                </a:solidFill>
                <a:latin typeface="+mj-lt"/>
              </a:rPr>
              <a:t> Cihazları: </a:t>
            </a:r>
            <a:r>
              <a:rPr lang="tr-TR" sz="4400" b="1" dirty="0" err="1">
                <a:latin typeface="+mj-lt"/>
              </a:rPr>
              <a:t>Tağdiye</a:t>
            </a:r>
            <a:r>
              <a:rPr lang="tr-TR" sz="4400" b="1" dirty="0">
                <a:latin typeface="+mj-lt"/>
              </a:rPr>
              <a:t> cihazları </a:t>
            </a:r>
            <a:r>
              <a:rPr lang="tr-TR" sz="4400" b="1" dirty="0">
                <a:solidFill>
                  <a:srgbClr val="FF0000"/>
                </a:solidFill>
                <a:latin typeface="+mj-lt"/>
              </a:rPr>
              <a:t>kazan su düzeyini denetlerler.</a:t>
            </a:r>
            <a:r>
              <a:rPr lang="tr-TR" sz="4400" b="1" dirty="0">
                <a:latin typeface="+mj-lt"/>
              </a:rPr>
              <a:t> Su seviyesi belirli bir seviyeye düştüğünde </a:t>
            </a:r>
            <a:r>
              <a:rPr lang="tr-TR" sz="4400" b="1" dirty="0">
                <a:solidFill>
                  <a:srgbClr val="FF0000"/>
                </a:solidFill>
                <a:latin typeface="+mj-lt"/>
              </a:rPr>
              <a:t>kazan besi pompasının çalışmasını sağlarlar</a:t>
            </a:r>
            <a:r>
              <a:rPr lang="tr-TR" sz="4400" b="1" dirty="0">
                <a:latin typeface="+mj-lt"/>
              </a:rPr>
              <a:t>. Yine belirli bir düzeye çıktığında </a:t>
            </a:r>
            <a:r>
              <a:rPr lang="tr-TR" sz="4400" b="1" dirty="0">
                <a:solidFill>
                  <a:srgbClr val="FF0000"/>
                </a:solidFill>
                <a:latin typeface="+mj-lt"/>
              </a:rPr>
              <a:t>pompanın devreden çıkmasını </a:t>
            </a:r>
            <a:r>
              <a:rPr lang="tr-TR" sz="4400" b="1" dirty="0">
                <a:latin typeface="+mj-lt"/>
              </a:rPr>
              <a:t>sağlarlar. </a:t>
            </a:r>
          </a:p>
          <a:p>
            <a:pPr marL="179388" indent="0">
              <a:lnSpc>
                <a:spcPct val="120000"/>
              </a:lnSpc>
              <a:buNone/>
            </a:pPr>
            <a:r>
              <a:rPr lang="tr-TR" sz="4400" b="1" dirty="0" err="1">
                <a:latin typeface="+mj-lt"/>
              </a:rPr>
              <a:t>Tağdiye</a:t>
            </a:r>
            <a:r>
              <a:rPr lang="tr-TR" sz="4400" b="1" dirty="0">
                <a:latin typeface="+mj-lt"/>
              </a:rPr>
              <a:t> cihazları bir emniyet aracı olarak da görev görürler. </a:t>
            </a:r>
            <a:r>
              <a:rPr lang="tr-TR" sz="3600" b="1" dirty="0">
                <a:solidFill>
                  <a:srgbClr val="FF0000"/>
                </a:solidFill>
                <a:latin typeface="+mj-lt"/>
              </a:rPr>
              <a:t>Kazan su seviyesi ayarlanan değerin  altına düştüğünde  brülörün devreden çıkmasını da  sağlarlar.</a:t>
            </a:r>
            <a:r>
              <a:rPr lang="tr-TR" sz="4400" b="1" dirty="0">
                <a:latin typeface="+mj-lt"/>
              </a:rPr>
              <a:t>  Böylece olabilecek muhtemel bir kazan patlamasının önüne geçilmiş olunur.</a:t>
            </a:r>
          </a:p>
          <a:p>
            <a:pPr marL="179388" indent="0">
              <a:buNone/>
            </a:pPr>
            <a:endParaRPr lang="tr-TR" sz="4400" b="1" dirty="0">
              <a:latin typeface="+mj-lt"/>
            </a:endParaRPr>
          </a:p>
        </p:txBody>
      </p:sp>
      <p:sp>
        <p:nvSpPr>
          <p:cNvPr id="4" name="Slayt Numarası Yer Tutucusu 3"/>
          <p:cNvSpPr>
            <a:spLocks noGrp="1"/>
          </p:cNvSpPr>
          <p:nvPr>
            <p:ph type="sldNum" sz="quarter" idx="12"/>
          </p:nvPr>
        </p:nvSpPr>
        <p:spPr/>
        <p:txBody>
          <a:bodyPr/>
          <a:lstStyle/>
          <a:p>
            <a:fld id="{9E8EC667-954C-42D1-86DC-A819E1C18EE6}" type="slidenum">
              <a:rPr lang="tr-TR" smtClean="0"/>
              <a:pPr/>
              <a:t>22</a:t>
            </a:fld>
            <a:endParaRPr lang="tr-TR"/>
          </a:p>
        </p:txBody>
      </p:sp>
    </p:spTree>
    <p:extLst>
      <p:ext uri="{BB962C8B-B14F-4D97-AF65-F5344CB8AC3E}">
        <p14:creationId xmlns:p14="http://schemas.microsoft.com/office/powerpoint/2010/main" val="1561582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79512" y="353690"/>
            <a:ext cx="8280920" cy="4525963"/>
          </a:xfrm>
        </p:spPr>
        <p:txBody>
          <a:bodyPr>
            <a:normAutofit/>
          </a:bodyPr>
          <a:lstStyle/>
          <a:p>
            <a:pPr marL="0" indent="0">
              <a:buNone/>
            </a:pPr>
            <a:r>
              <a:rPr lang="tr-TR" b="1" dirty="0">
                <a:latin typeface="+mj-lt"/>
              </a:rPr>
              <a:t>III- ISI KONTROL ELEMANLARI:</a:t>
            </a:r>
          </a:p>
          <a:p>
            <a:pPr marL="0" indent="0">
              <a:buNone/>
            </a:pPr>
            <a:r>
              <a:rPr lang="tr-TR" sz="2400" b="1" dirty="0">
                <a:solidFill>
                  <a:srgbClr val="0070C0"/>
                </a:solidFill>
                <a:latin typeface="+mj-lt"/>
              </a:rPr>
              <a:t>Termostatlar:</a:t>
            </a:r>
            <a:r>
              <a:rPr lang="tr-TR" sz="2400" b="1" dirty="0">
                <a:latin typeface="+mj-lt"/>
              </a:rPr>
              <a:t> Kazandaki </a:t>
            </a:r>
            <a:r>
              <a:rPr lang="tr-TR" sz="2400" b="1" dirty="0">
                <a:solidFill>
                  <a:schemeClr val="accent1">
                    <a:lumMod val="75000"/>
                  </a:schemeClr>
                </a:solidFill>
                <a:latin typeface="+mj-lt"/>
              </a:rPr>
              <a:t>kızgın suyun/buharın sıcaklığını sabit tutar</a:t>
            </a:r>
            <a:r>
              <a:rPr lang="tr-TR" sz="2400" b="1" dirty="0">
                <a:latin typeface="+mj-lt"/>
              </a:rPr>
              <a:t>.  </a:t>
            </a:r>
            <a:r>
              <a:rPr lang="tr-TR" sz="2400" b="1" dirty="0">
                <a:solidFill>
                  <a:srgbClr val="0070C0"/>
                </a:solidFill>
                <a:latin typeface="+mj-lt"/>
              </a:rPr>
              <a:t>Sıvı yakıtlı kazanlarda </a:t>
            </a:r>
            <a:r>
              <a:rPr lang="tr-TR" sz="2400" b="1" dirty="0">
                <a:latin typeface="+mj-lt"/>
              </a:rPr>
              <a:t>sıcaklık </a:t>
            </a:r>
            <a:r>
              <a:rPr lang="tr-TR" sz="2400" b="1" dirty="0">
                <a:solidFill>
                  <a:schemeClr val="accent1">
                    <a:lumMod val="75000"/>
                  </a:schemeClr>
                </a:solidFill>
                <a:latin typeface="+mj-lt"/>
              </a:rPr>
              <a:t>artınca brülörü durdurur</a:t>
            </a:r>
            <a:r>
              <a:rPr lang="tr-TR" sz="2400" b="1" dirty="0">
                <a:latin typeface="+mj-lt"/>
              </a:rPr>
              <a:t>, sıcaklık düşünce</a:t>
            </a:r>
            <a:r>
              <a:rPr lang="tr-TR" sz="2400" b="1" dirty="0">
                <a:solidFill>
                  <a:srgbClr val="FF0000"/>
                </a:solidFill>
                <a:latin typeface="+mj-lt"/>
              </a:rPr>
              <a:t> </a:t>
            </a:r>
            <a:r>
              <a:rPr lang="tr-TR" sz="2400" b="1" dirty="0">
                <a:solidFill>
                  <a:schemeClr val="accent1">
                    <a:lumMod val="75000"/>
                  </a:schemeClr>
                </a:solidFill>
                <a:latin typeface="+mj-lt"/>
              </a:rPr>
              <a:t>çalıştırır</a:t>
            </a:r>
            <a:r>
              <a:rPr lang="tr-TR" sz="2400" b="1" dirty="0">
                <a:latin typeface="+mj-lt"/>
              </a:rPr>
              <a:t>. </a:t>
            </a:r>
            <a:r>
              <a:rPr lang="tr-TR" sz="2400" b="1" dirty="0">
                <a:solidFill>
                  <a:srgbClr val="0070C0"/>
                </a:solidFill>
                <a:latin typeface="+mj-lt"/>
              </a:rPr>
              <a:t>Kömür yakıtlı kazanlarda </a:t>
            </a:r>
            <a:r>
              <a:rPr lang="tr-TR" sz="2400" b="1" dirty="0">
                <a:latin typeface="+mj-lt"/>
              </a:rPr>
              <a:t>ise sıcaklık artması veya azalması halinde sırasıyla </a:t>
            </a:r>
            <a:r>
              <a:rPr lang="tr-TR" sz="2400" b="1" dirty="0">
                <a:solidFill>
                  <a:schemeClr val="accent1">
                    <a:lumMod val="75000"/>
                  </a:schemeClr>
                </a:solidFill>
                <a:latin typeface="+mj-lt"/>
              </a:rPr>
              <a:t>yanma havası vantilatörünü durdurur veya çalıştırır.</a:t>
            </a:r>
          </a:p>
        </p:txBody>
      </p:sp>
      <p:sp>
        <p:nvSpPr>
          <p:cNvPr id="4" name="Slayt Numarası Yer Tutucusu 3"/>
          <p:cNvSpPr>
            <a:spLocks noGrp="1"/>
          </p:cNvSpPr>
          <p:nvPr>
            <p:ph type="sldNum" sz="quarter" idx="12"/>
          </p:nvPr>
        </p:nvSpPr>
        <p:spPr/>
        <p:txBody>
          <a:bodyPr/>
          <a:lstStyle/>
          <a:p>
            <a:fld id="{9E8EC667-954C-42D1-86DC-A819E1C18EE6}" type="slidenum">
              <a:rPr lang="tr-TR" smtClean="0"/>
              <a:pPr/>
              <a:t>23</a:t>
            </a:fld>
            <a:endParaRPr lang="tr-TR"/>
          </a:p>
        </p:txBody>
      </p:sp>
      <p:pic>
        <p:nvPicPr>
          <p:cNvPr id="5122"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86000"/>
                    </a14:imgEffect>
                    <a14:imgEffect>
                      <a14:colorTemperature colorTemp="8125"/>
                    </a14:imgEffect>
                    <a14:imgEffect>
                      <a14:saturation sat="84000"/>
                    </a14:imgEffect>
                    <a14:imgEffect>
                      <a14:brightnessContrast bright="4000" contrast="23000"/>
                    </a14:imgEffect>
                  </a14:imgLayer>
                </a14:imgProps>
              </a:ext>
              <a:ext uri="{28A0092B-C50C-407E-A947-70E740481C1C}">
                <a14:useLocalDpi xmlns:a14="http://schemas.microsoft.com/office/drawing/2010/main" val="0"/>
              </a:ext>
            </a:extLst>
          </a:blip>
          <a:srcRect/>
          <a:stretch>
            <a:fillRect/>
          </a:stretch>
        </p:blipFill>
        <p:spPr bwMode="auto">
          <a:xfrm>
            <a:off x="1331640" y="3068960"/>
            <a:ext cx="6840760" cy="3603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2374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7552" y="0"/>
            <a:ext cx="8460432" cy="4525963"/>
          </a:xfrm>
        </p:spPr>
        <p:txBody>
          <a:bodyPr>
            <a:normAutofit/>
          </a:bodyPr>
          <a:lstStyle/>
          <a:p>
            <a:pPr marL="0" indent="0">
              <a:buNone/>
            </a:pPr>
            <a:r>
              <a:rPr lang="tr-TR" b="1" dirty="0">
                <a:solidFill>
                  <a:schemeClr val="accent1">
                    <a:lumMod val="75000"/>
                  </a:schemeClr>
                </a:solidFill>
                <a:latin typeface="+mj-lt"/>
              </a:rPr>
              <a:t>IV- GÖSTERGELER:</a:t>
            </a:r>
          </a:p>
          <a:p>
            <a:pPr marL="0" indent="0">
              <a:buNone/>
            </a:pPr>
            <a:r>
              <a:rPr lang="tr-TR" b="1" dirty="0">
                <a:solidFill>
                  <a:srgbClr val="0070C0"/>
                </a:solidFill>
                <a:latin typeface="+mj-lt"/>
              </a:rPr>
              <a:t>-</a:t>
            </a:r>
            <a:r>
              <a:rPr lang="tr-TR" sz="2400" b="1" dirty="0">
                <a:solidFill>
                  <a:srgbClr val="0070C0"/>
                </a:solidFill>
                <a:latin typeface="+mj-lt"/>
              </a:rPr>
              <a:t>Manometreler</a:t>
            </a:r>
            <a:r>
              <a:rPr lang="tr-TR" sz="2400" b="1" dirty="0">
                <a:latin typeface="+mj-lt"/>
              </a:rPr>
              <a:t>: Kazan içindeki </a:t>
            </a:r>
            <a:r>
              <a:rPr lang="tr-TR" sz="2400" b="1" dirty="0">
                <a:solidFill>
                  <a:schemeClr val="accent1">
                    <a:lumMod val="75000"/>
                  </a:schemeClr>
                </a:solidFill>
                <a:latin typeface="+mj-lt"/>
              </a:rPr>
              <a:t>basıncı gösteren </a:t>
            </a:r>
            <a:r>
              <a:rPr lang="tr-TR" sz="2400" b="1" dirty="0">
                <a:latin typeface="+mj-lt"/>
              </a:rPr>
              <a:t>elemanlardır. Kazanın çalışma basıncı manometre üzerinde işaretlenmelidir.  Kazan üzerinde tedbir olarak  </a:t>
            </a:r>
            <a:r>
              <a:rPr lang="tr-TR" sz="2400" b="1" dirty="0">
                <a:solidFill>
                  <a:srgbClr val="FF0000"/>
                </a:solidFill>
                <a:latin typeface="+mj-lt"/>
              </a:rPr>
              <a:t>2 adet  </a:t>
            </a:r>
            <a:r>
              <a:rPr lang="tr-TR" sz="2400" b="1" dirty="0">
                <a:latin typeface="+mj-lt"/>
              </a:rPr>
              <a:t>olmalıdır ve her iki manometre de aynı değeri göstermelidir.  Eğer manometreler farklı değer gösteriyorsa birisi mutlaka arızalı demektir. </a:t>
            </a:r>
          </a:p>
          <a:p>
            <a:pPr marL="0" indent="0">
              <a:buNone/>
            </a:pPr>
            <a:r>
              <a:rPr lang="tr-TR" sz="2400" b="1" dirty="0">
                <a:solidFill>
                  <a:srgbClr val="0070C0"/>
                </a:solidFill>
                <a:latin typeface="+mj-lt"/>
              </a:rPr>
              <a:t>- Termometreler</a:t>
            </a:r>
            <a:r>
              <a:rPr lang="tr-TR" sz="2400" b="1" dirty="0">
                <a:latin typeface="+mj-lt"/>
              </a:rPr>
              <a:t>: Sıcaklık, ölçen elemanlardır. Kazan suyunun sıcaklığını gösterirler. Kazanın ya da gidiş kolektörünün üzerinde bulunur. </a:t>
            </a:r>
            <a:r>
              <a:rPr lang="tr-TR" sz="2400" b="1" dirty="0">
                <a:solidFill>
                  <a:srgbClr val="FF0000"/>
                </a:solidFill>
                <a:latin typeface="+mj-lt"/>
              </a:rPr>
              <a:t>İki adet </a:t>
            </a:r>
            <a:r>
              <a:rPr lang="tr-TR" sz="2400" b="1" dirty="0">
                <a:latin typeface="+mj-lt"/>
              </a:rPr>
              <a:t>olarak kullanılır.</a:t>
            </a:r>
          </a:p>
        </p:txBody>
      </p:sp>
      <p:sp>
        <p:nvSpPr>
          <p:cNvPr id="4" name="Slayt Numarası Yer Tutucusu 3"/>
          <p:cNvSpPr>
            <a:spLocks noGrp="1"/>
          </p:cNvSpPr>
          <p:nvPr>
            <p:ph type="sldNum" sz="quarter" idx="12"/>
          </p:nvPr>
        </p:nvSpPr>
        <p:spPr/>
        <p:txBody>
          <a:bodyPr/>
          <a:lstStyle/>
          <a:p>
            <a:fld id="{9E8EC667-954C-42D1-86DC-A819E1C18EE6}" type="slidenum">
              <a:rPr lang="tr-TR" smtClean="0"/>
              <a:pPr/>
              <a:t>24</a:t>
            </a:fld>
            <a:endParaRPr lang="tr-T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8752" y="4041506"/>
            <a:ext cx="2952328"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descr="http://www.aktek.com.tr/img/jpg-ESNSN1H8CFURNJY-800-t/bimetal-termometre-06tb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3861048"/>
            <a:ext cx="4283968" cy="2996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67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0" y="63586"/>
            <a:ext cx="8424936" cy="4525963"/>
          </a:xfrm>
        </p:spPr>
        <p:txBody>
          <a:bodyPr>
            <a:normAutofit/>
          </a:bodyPr>
          <a:lstStyle/>
          <a:p>
            <a:pPr marL="0" indent="0">
              <a:buNone/>
            </a:pPr>
            <a:r>
              <a:rPr lang="tr-TR" sz="2400" b="1" dirty="0">
                <a:solidFill>
                  <a:srgbClr val="0070C0"/>
                </a:solidFill>
                <a:latin typeface="+mj-lt"/>
              </a:rPr>
              <a:t>Su seviye göstergeleri: </a:t>
            </a:r>
            <a:r>
              <a:rPr lang="tr-TR" sz="2400" b="1" dirty="0">
                <a:latin typeface="+mj-lt"/>
              </a:rPr>
              <a:t>Su seviye göstergeleri kazan içindeki su seviyesini gösterirler. Bunlar genelde iki çeşittir: düz </a:t>
            </a:r>
            <a:r>
              <a:rPr lang="tr-TR" sz="2400" b="1" dirty="0">
                <a:solidFill>
                  <a:schemeClr val="accent1">
                    <a:lumMod val="75000"/>
                  </a:schemeClr>
                </a:solidFill>
                <a:latin typeface="+mj-lt"/>
              </a:rPr>
              <a:t>cam </a:t>
            </a:r>
            <a:r>
              <a:rPr lang="tr-TR" sz="2400" b="1" dirty="0">
                <a:latin typeface="+mj-lt"/>
              </a:rPr>
              <a:t>olanlar ve cam gösterge içinde </a:t>
            </a:r>
            <a:r>
              <a:rPr lang="tr-TR" sz="2400" b="1" dirty="0">
                <a:solidFill>
                  <a:schemeClr val="accent1">
                    <a:lumMod val="75000"/>
                  </a:schemeClr>
                </a:solidFill>
                <a:latin typeface="+mj-lt"/>
              </a:rPr>
              <a:t>metal disk </a:t>
            </a:r>
            <a:r>
              <a:rPr lang="tr-TR" sz="2400" b="1" dirty="0">
                <a:latin typeface="+mj-lt"/>
              </a:rPr>
              <a:t>şeklinde olanlar. Seviye göstergeleri </a:t>
            </a:r>
            <a:r>
              <a:rPr lang="tr-TR" sz="2400" b="1" dirty="0">
                <a:solidFill>
                  <a:schemeClr val="accent1">
                    <a:lumMod val="75000"/>
                  </a:schemeClr>
                </a:solidFill>
                <a:latin typeface="+mj-lt"/>
              </a:rPr>
              <a:t>günde 1 defa blöf edilmelidir</a:t>
            </a:r>
            <a:r>
              <a:rPr lang="tr-TR" sz="2400" b="1" dirty="0">
                <a:latin typeface="+mj-lt"/>
              </a:rPr>
              <a:t>. Böylece tortu oluşup görevlerini yapamaz duruma gelmeleri engellenmiş olur.</a:t>
            </a:r>
          </a:p>
        </p:txBody>
      </p:sp>
      <p:sp>
        <p:nvSpPr>
          <p:cNvPr id="4" name="Slayt Numarası Yer Tutucusu 3"/>
          <p:cNvSpPr>
            <a:spLocks noGrp="1"/>
          </p:cNvSpPr>
          <p:nvPr>
            <p:ph type="sldNum" sz="quarter" idx="12"/>
          </p:nvPr>
        </p:nvSpPr>
        <p:spPr/>
        <p:txBody>
          <a:bodyPr/>
          <a:lstStyle/>
          <a:p>
            <a:fld id="{9E8EC667-954C-42D1-86DC-A819E1C18EE6}" type="slidenum">
              <a:rPr lang="tr-TR" smtClean="0"/>
              <a:pPr/>
              <a:t>25</a:t>
            </a:fld>
            <a:endParaRPr lang="tr-TR"/>
          </a:p>
        </p:txBody>
      </p:sp>
      <p:pic>
        <p:nvPicPr>
          <p:cNvPr id="7170"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75000"/>
                    </a14:imgEffect>
                    <a14:imgEffect>
                      <a14:brightnessContrast bright="-12000" contrast="9000"/>
                    </a14:imgEffect>
                  </a14:imgLayer>
                </a14:imgProps>
              </a:ext>
              <a:ext uri="{28A0092B-C50C-407E-A947-70E740481C1C}">
                <a14:useLocalDpi xmlns:a14="http://schemas.microsoft.com/office/drawing/2010/main" val="0"/>
              </a:ext>
            </a:extLst>
          </a:blip>
          <a:srcRect/>
          <a:stretch>
            <a:fillRect/>
          </a:stretch>
        </p:blipFill>
        <p:spPr bwMode="auto">
          <a:xfrm>
            <a:off x="4211960" y="2326568"/>
            <a:ext cx="4956411" cy="4531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descr="http://www.you-ideal.com/uploadfile/20130525/2013052520260730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36" y="2564904"/>
            <a:ext cx="3816424" cy="410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878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p:cNvSpPr>
            <a:spLocks noGrp="1"/>
          </p:cNvSpPr>
          <p:nvPr>
            <p:ph type="title"/>
          </p:nvPr>
        </p:nvSpPr>
        <p:spPr>
          <a:xfrm>
            <a:off x="10943" y="-243408"/>
            <a:ext cx="8686800" cy="1143000"/>
          </a:xfrm>
        </p:spPr>
        <p:txBody>
          <a:bodyPr/>
          <a:lstStyle/>
          <a:p>
            <a:pPr algn="l"/>
            <a:r>
              <a:rPr lang="tr-TR" b="1" dirty="0">
                <a:solidFill>
                  <a:schemeClr val="tx1"/>
                </a:solidFill>
                <a:latin typeface="+mj-lt"/>
              </a:rPr>
              <a:t>Kazan üzerinde yerleşimleri</a:t>
            </a:r>
          </a:p>
        </p:txBody>
      </p:sp>
      <p:sp>
        <p:nvSpPr>
          <p:cNvPr id="4" name="Slayt Numarası Yer Tutucusu 3"/>
          <p:cNvSpPr>
            <a:spLocks noGrp="1"/>
          </p:cNvSpPr>
          <p:nvPr>
            <p:ph type="sldNum" sz="quarter" idx="12"/>
          </p:nvPr>
        </p:nvSpPr>
        <p:spPr/>
        <p:txBody>
          <a:bodyPr/>
          <a:lstStyle/>
          <a:p>
            <a:fld id="{9E8EC667-954C-42D1-86DC-A819E1C18EE6}" type="slidenum">
              <a:rPr lang="tr-TR" smtClean="0"/>
              <a:pPr/>
              <a:t>26</a:t>
            </a:fld>
            <a:endParaRPr lang="tr-TR"/>
          </a:p>
        </p:txBody>
      </p:sp>
      <p:pic>
        <p:nvPicPr>
          <p:cNvPr id="8194"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100000"/>
                    </a14:imgEffect>
                    <a14:imgEffect>
                      <a14:brightnessContrast contrast="7000"/>
                    </a14:imgEffect>
                  </a14:imgLayer>
                </a14:imgProps>
              </a:ext>
              <a:ext uri="{28A0092B-C50C-407E-A947-70E740481C1C}">
                <a14:useLocalDpi xmlns:a14="http://schemas.microsoft.com/office/drawing/2010/main" val="0"/>
              </a:ext>
            </a:extLst>
          </a:blip>
          <a:srcRect/>
          <a:stretch>
            <a:fillRect/>
          </a:stretch>
        </p:blipFill>
        <p:spPr bwMode="auto">
          <a:xfrm>
            <a:off x="0" y="581809"/>
            <a:ext cx="9144000" cy="62761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3272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07504" y="548680"/>
            <a:ext cx="8352928" cy="5112568"/>
          </a:xfrm>
        </p:spPr>
        <p:txBody>
          <a:bodyPr>
            <a:normAutofit fontScale="77500" lnSpcReduction="20000"/>
          </a:bodyPr>
          <a:lstStyle/>
          <a:p>
            <a:pPr marL="0" indent="0" algn="ctr">
              <a:buNone/>
            </a:pPr>
            <a:r>
              <a:rPr lang="tr-TR" b="1" dirty="0">
                <a:solidFill>
                  <a:srgbClr val="0070C0"/>
                </a:solidFill>
                <a:latin typeface="+mj-lt"/>
              </a:rPr>
              <a:t> BLÖF KONTROL VANASI</a:t>
            </a:r>
          </a:p>
          <a:p>
            <a:pPr marL="0" indent="0">
              <a:buNone/>
            </a:pPr>
            <a:r>
              <a:rPr lang="tr-TR" sz="3000" b="1" dirty="0">
                <a:latin typeface="+mj-lt"/>
              </a:rPr>
              <a:t>Kazan içerisindeki tuz konsantrasyonunu ayarlamak için kullanılır. </a:t>
            </a:r>
          </a:p>
          <a:p>
            <a:pPr marL="0" indent="0">
              <a:buNone/>
            </a:pPr>
            <a:endParaRPr lang="tr-TR" sz="3000" b="1" dirty="0">
              <a:latin typeface="+mj-lt"/>
            </a:endParaRPr>
          </a:p>
          <a:p>
            <a:pPr marL="0" indent="0">
              <a:buNone/>
            </a:pPr>
            <a:r>
              <a:rPr lang="tr-TR" sz="3000" b="1" dirty="0">
                <a:solidFill>
                  <a:srgbClr val="FF0000"/>
                </a:solidFill>
                <a:latin typeface="+mj-lt"/>
              </a:rPr>
              <a:t>Üst blöf yoluyla Yüksek oranda tuz içeren kazandaki su dışarı atılarak yerine çok daha az tuz içeren taze su alınır. </a:t>
            </a:r>
            <a:r>
              <a:rPr lang="tr-TR" sz="3000" b="1" dirty="0">
                <a:latin typeface="+mj-lt"/>
              </a:rPr>
              <a:t>Böylece kazandaki tuz konsantrasyonu düşürülür. </a:t>
            </a:r>
          </a:p>
          <a:p>
            <a:pPr marL="0" indent="0">
              <a:buNone/>
            </a:pPr>
            <a:endParaRPr lang="tr-TR" sz="3000" b="1" dirty="0">
              <a:latin typeface="+mj-lt"/>
            </a:endParaRPr>
          </a:p>
          <a:p>
            <a:pPr marL="0" indent="0">
              <a:buNone/>
            </a:pPr>
            <a:r>
              <a:rPr lang="tr-TR" sz="3000" b="1" dirty="0">
                <a:latin typeface="+mj-lt"/>
              </a:rPr>
              <a:t>Üst blöf yapılmazsa su yüzeyinde köpüklenme olur ve buharla birlikte yüksek oranda tuz içeren su sürüklenir. </a:t>
            </a:r>
          </a:p>
          <a:p>
            <a:pPr marL="0" indent="0">
              <a:buNone/>
            </a:pPr>
            <a:endParaRPr lang="tr-TR" sz="3000" b="1" dirty="0">
              <a:latin typeface="+mj-lt"/>
            </a:endParaRPr>
          </a:p>
          <a:p>
            <a:pPr marL="0" indent="0">
              <a:buNone/>
            </a:pPr>
            <a:r>
              <a:rPr lang="tr-TR" sz="3000" b="1" dirty="0">
                <a:latin typeface="+mj-lt"/>
              </a:rPr>
              <a:t>Tuzlu su </a:t>
            </a:r>
            <a:r>
              <a:rPr lang="tr-TR" sz="3000" b="1" dirty="0">
                <a:solidFill>
                  <a:srgbClr val="FF0000"/>
                </a:solidFill>
                <a:latin typeface="+mj-lt"/>
              </a:rPr>
              <a:t>kontrol cihazlarının arızalanmasına</a:t>
            </a:r>
            <a:r>
              <a:rPr lang="tr-TR" sz="3000" b="1" dirty="0">
                <a:latin typeface="+mj-lt"/>
              </a:rPr>
              <a:t>, </a:t>
            </a:r>
            <a:r>
              <a:rPr lang="tr-TR" sz="3000" b="1" dirty="0" err="1">
                <a:latin typeface="+mj-lt"/>
              </a:rPr>
              <a:t>eşanjör</a:t>
            </a:r>
            <a:r>
              <a:rPr lang="tr-TR" sz="3000" b="1" dirty="0">
                <a:latin typeface="+mj-lt"/>
              </a:rPr>
              <a:t> yüzeylerinde </a:t>
            </a:r>
            <a:r>
              <a:rPr lang="tr-TR" sz="3000" b="1" dirty="0">
                <a:solidFill>
                  <a:srgbClr val="FF0000"/>
                </a:solidFill>
                <a:latin typeface="+mj-lt"/>
              </a:rPr>
              <a:t>birikim</a:t>
            </a:r>
            <a:r>
              <a:rPr lang="tr-TR" sz="3000" b="1" dirty="0">
                <a:latin typeface="+mj-lt"/>
              </a:rPr>
              <a:t> olmasına, buhar kapanlarının tıkanmasına, boruda ve cihazlarda </a:t>
            </a:r>
            <a:r>
              <a:rPr lang="tr-TR" sz="3000" b="1" dirty="0">
                <a:solidFill>
                  <a:srgbClr val="FF0000"/>
                </a:solidFill>
                <a:latin typeface="+mj-lt"/>
              </a:rPr>
              <a:t>korozyona</a:t>
            </a:r>
            <a:r>
              <a:rPr lang="tr-TR" sz="3000" b="1" dirty="0">
                <a:latin typeface="+mj-lt"/>
              </a:rPr>
              <a:t> sebep olur.</a:t>
            </a:r>
          </a:p>
        </p:txBody>
      </p:sp>
      <p:sp>
        <p:nvSpPr>
          <p:cNvPr id="4" name="Slayt Numarası Yer Tutucusu 3"/>
          <p:cNvSpPr>
            <a:spLocks noGrp="1"/>
          </p:cNvSpPr>
          <p:nvPr>
            <p:ph type="sldNum" sz="quarter" idx="12"/>
          </p:nvPr>
        </p:nvSpPr>
        <p:spPr/>
        <p:txBody>
          <a:bodyPr/>
          <a:lstStyle/>
          <a:p>
            <a:fld id="{9E8EC667-954C-42D1-86DC-A819E1C18EE6}" type="slidenum">
              <a:rPr lang="tr-TR" smtClean="0"/>
              <a:pPr/>
              <a:t>27</a:t>
            </a:fld>
            <a:endParaRPr lang="tr-TR"/>
          </a:p>
        </p:txBody>
      </p:sp>
    </p:spTree>
    <p:extLst>
      <p:ext uri="{BB962C8B-B14F-4D97-AF65-F5344CB8AC3E}">
        <p14:creationId xmlns:p14="http://schemas.microsoft.com/office/powerpoint/2010/main" val="479996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Dikdörtgen"/>
          <p:cNvSpPr/>
          <p:nvPr/>
        </p:nvSpPr>
        <p:spPr>
          <a:xfrm>
            <a:off x="179512" y="188640"/>
            <a:ext cx="8784976" cy="6678751"/>
          </a:xfrm>
          <a:prstGeom prst="rect">
            <a:avLst/>
          </a:prstGeom>
        </p:spPr>
        <p:txBody>
          <a:bodyPr wrap="square">
            <a:spAutoFit/>
          </a:bodyPr>
          <a:lstStyle/>
          <a:p>
            <a:r>
              <a:rPr lang="tr-TR" sz="2400" b="1" dirty="0">
                <a:latin typeface="Arial Black" panose="020B0A04020102020204" pitchFamily="34" charset="0"/>
              </a:rPr>
              <a:t>Basınçlı kap çeşitleri </a:t>
            </a:r>
          </a:p>
          <a:p>
            <a:pPr lvl="0">
              <a:buFont typeface="Wingdings" pitchFamily="2" charset="2"/>
              <a:buChar char="Ø"/>
            </a:pPr>
            <a:r>
              <a:rPr lang="tr-TR" sz="2800" b="1" dirty="0"/>
              <a:t>Kazanlar</a:t>
            </a:r>
            <a:endParaRPr lang="tr-TR" sz="2800" b="1" dirty="0">
              <a:latin typeface="Arial Narrow" pitchFamily="34" charset="0"/>
            </a:endParaRPr>
          </a:p>
          <a:p>
            <a:pPr lvl="0">
              <a:buFont typeface="Wingdings" pitchFamily="2" charset="2"/>
              <a:buChar char="Ø"/>
            </a:pPr>
            <a:r>
              <a:rPr lang="tr-TR" sz="2800" b="1" dirty="0">
                <a:latin typeface="Arial Narrow" pitchFamily="34" charset="0"/>
              </a:rPr>
              <a:t>Gaz tüpleri,</a:t>
            </a:r>
          </a:p>
          <a:p>
            <a:pPr lvl="0">
              <a:buFont typeface="Wingdings" pitchFamily="2" charset="2"/>
              <a:buChar char="Ø"/>
            </a:pPr>
            <a:r>
              <a:rPr lang="tr-TR" sz="2800" b="1" dirty="0">
                <a:latin typeface="Arial Narrow" pitchFamily="34" charset="0"/>
              </a:rPr>
              <a:t>Hava tankları,</a:t>
            </a:r>
          </a:p>
          <a:p>
            <a:pPr lvl="0">
              <a:buFont typeface="Wingdings" pitchFamily="2" charset="2"/>
              <a:buChar char="Ø"/>
            </a:pPr>
            <a:r>
              <a:rPr lang="tr-TR" sz="2800" b="1" dirty="0">
                <a:latin typeface="Arial Narrow" pitchFamily="34" charset="0"/>
              </a:rPr>
              <a:t>LPG tankları,</a:t>
            </a:r>
          </a:p>
          <a:p>
            <a:pPr lvl="0">
              <a:buFont typeface="Wingdings" pitchFamily="2" charset="2"/>
              <a:buChar char="Ø"/>
            </a:pPr>
            <a:r>
              <a:rPr lang="tr-TR" sz="2800" b="1" dirty="0">
                <a:latin typeface="Arial Narrow" pitchFamily="34" charset="0"/>
              </a:rPr>
              <a:t>Kompresörler,</a:t>
            </a:r>
          </a:p>
          <a:p>
            <a:pPr lvl="0">
              <a:buFont typeface="Wingdings" pitchFamily="2" charset="2"/>
              <a:buChar char="Ø"/>
            </a:pPr>
            <a:r>
              <a:rPr lang="tr-TR" sz="2800" b="1" u="sng" dirty="0">
                <a:solidFill>
                  <a:srgbClr val="009900"/>
                </a:solidFill>
                <a:latin typeface="Arial Narrow" pitchFamily="34" charset="0"/>
              </a:rPr>
              <a:t>Boru hatları</a:t>
            </a:r>
            <a:r>
              <a:rPr lang="tr-TR" sz="2800" b="1" u="sng" dirty="0">
                <a:latin typeface="Arial Narrow" pitchFamily="34" charset="0"/>
              </a:rPr>
              <a:t>,</a:t>
            </a:r>
          </a:p>
          <a:p>
            <a:pPr lvl="0">
              <a:buFont typeface="Wingdings" pitchFamily="2" charset="2"/>
              <a:buChar char="Ø"/>
            </a:pPr>
            <a:r>
              <a:rPr lang="tr-TR" sz="2800" b="1" dirty="0">
                <a:latin typeface="Arial Narrow" pitchFamily="34" charset="0"/>
              </a:rPr>
              <a:t>Sınai gaz tankları,</a:t>
            </a:r>
          </a:p>
          <a:p>
            <a:pPr lvl="0">
              <a:buFont typeface="Wingdings" pitchFamily="2" charset="2"/>
              <a:buChar char="Ø"/>
            </a:pPr>
            <a:r>
              <a:rPr lang="tr-TR" sz="2800" b="1" dirty="0" err="1">
                <a:latin typeface="Arial Narrow" pitchFamily="34" charset="0"/>
              </a:rPr>
              <a:t>Kriyojenik</a:t>
            </a:r>
            <a:r>
              <a:rPr lang="tr-TR" sz="2800" b="1" dirty="0">
                <a:latin typeface="Arial Narrow" pitchFamily="34" charset="0"/>
              </a:rPr>
              <a:t> tanklar,</a:t>
            </a:r>
          </a:p>
          <a:p>
            <a:pPr lvl="0">
              <a:buFont typeface="Wingdings" pitchFamily="2" charset="2"/>
              <a:buChar char="Ø"/>
            </a:pPr>
            <a:r>
              <a:rPr lang="tr-TR" sz="2800" b="1" u="sng" dirty="0">
                <a:solidFill>
                  <a:srgbClr val="009900"/>
                </a:solidFill>
                <a:latin typeface="Arial Narrow" pitchFamily="34" charset="0"/>
              </a:rPr>
              <a:t>Otoklavlar,</a:t>
            </a:r>
          </a:p>
          <a:p>
            <a:pPr lvl="0">
              <a:buFont typeface="Wingdings" pitchFamily="2" charset="2"/>
              <a:buChar char="Ø"/>
            </a:pPr>
            <a:r>
              <a:rPr lang="tr-TR" sz="2800" b="1" dirty="0">
                <a:latin typeface="Arial Narrow" pitchFamily="34" charset="0"/>
              </a:rPr>
              <a:t>Hidrolik akışkan devreleri,</a:t>
            </a:r>
          </a:p>
          <a:p>
            <a:pPr lvl="0">
              <a:buFont typeface="Wingdings" pitchFamily="2" charset="2"/>
              <a:buChar char="Ø"/>
            </a:pPr>
            <a:r>
              <a:rPr lang="tr-TR" sz="2800" b="1" dirty="0" err="1">
                <a:latin typeface="Arial Narrow" pitchFamily="34" charset="0"/>
              </a:rPr>
              <a:t>Pnömatik</a:t>
            </a:r>
            <a:r>
              <a:rPr lang="tr-TR" sz="2800" b="1" dirty="0">
                <a:latin typeface="Arial Narrow" pitchFamily="34" charset="0"/>
              </a:rPr>
              <a:t> akışkan devreleri,</a:t>
            </a:r>
          </a:p>
          <a:p>
            <a:pPr lvl="0">
              <a:buFont typeface="Wingdings" pitchFamily="2" charset="2"/>
              <a:buChar char="Ø"/>
            </a:pPr>
            <a:r>
              <a:rPr lang="tr-TR" sz="2800" b="1" u="sng" dirty="0">
                <a:solidFill>
                  <a:srgbClr val="009900"/>
                </a:solidFill>
                <a:latin typeface="Arial Narrow" pitchFamily="34" charset="0"/>
              </a:rPr>
              <a:t>Soğutma üniteleri,</a:t>
            </a:r>
          </a:p>
          <a:p>
            <a:pPr>
              <a:buFont typeface="Wingdings" pitchFamily="2" charset="2"/>
              <a:buChar char="Ø"/>
            </a:pPr>
            <a:r>
              <a:rPr lang="tr-TR" sz="2800" b="1" dirty="0">
                <a:latin typeface="Arial Narrow" pitchFamily="34" charset="0"/>
              </a:rPr>
              <a:t>Hidrofor vb.</a:t>
            </a:r>
            <a:r>
              <a:rPr lang="tr-TR" sz="2800" b="1" dirty="0"/>
              <a:t> </a:t>
            </a:r>
          </a:p>
          <a:p>
            <a:pPr>
              <a:buFont typeface="Wingdings" pitchFamily="2" charset="2"/>
              <a:buChar char="Ø"/>
            </a:pPr>
            <a:endParaRPr lang="tr-TR" sz="2000" b="1" dirty="0"/>
          </a:p>
          <a:p>
            <a:pPr lvl="0">
              <a:buFont typeface="Wingdings" pitchFamily="2" charset="2"/>
              <a:buChar char="Ø"/>
            </a:pPr>
            <a:endParaRPr lang="tr-TR" sz="2000" dirty="0">
              <a:latin typeface="Arial Narrow" pitchFamily="34" charset="0"/>
            </a:endParaRPr>
          </a:p>
        </p:txBody>
      </p:sp>
      <p:sp>
        <p:nvSpPr>
          <p:cNvPr id="4" name="Slayt Numarası Yer Tutucusu 3"/>
          <p:cNvSpPr>
            <a:spLocks noGrp="1"/>
          </p:cNvSpPr>
          <p:nvPr>
            <p:ph type="sldNum" sz="quarter" idx="12"/>
          </p:nvPr>
        </p:nvSpPr>
        <p:spPr/>
        <p:txBody>
          <a:bodyPr/>
          <a:lstStyle/>
          <a:p>
            <a:fld id="{9E8EC667-954C-42D1-86DC-A819E1C18EE6}" type="slidenum">
              <a:rPr lang="tr-TR" smtClean="0"/>
              <a:pPr/>
              <a:t>28</a:t>
            </a:fld>
            <a:endParaRPr lang="tr-T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7985" y="0"/>
            <a:ext cx="4684788" cy="678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76902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Numarası Yer Tutucusu 1"/>
          <p:cNvSpPr>
            <a:spLocks noGrp="1"/>
          </p:cNvSpPr>
          <p:nvPr>
            <p:ph type="sldNum" sz="quarter" idx="12"/>
          </p:nvPr>
        </p:nvSpPr>
        <p:spPr/>
        <p:txBody>
          <a:bodyPr/>
          <a:lstStyle/>
          <a:p>
            <a:fld id="{9E8EC667-954C-42D1-86DC-A819E1C18EE6}" type="slidenum">
              <a:rPr lang="tr-TR" smtClean="0"/>
              <a:pPr/>
              <a:t>29</a:t>
            </a:fld>
            <a:endParaRPr lang="tr-TR"/>
          </a:p>
        </p:txBody>
      </p:sp>
      <p:sp>
        <p:nvSpPr>
          <p:cNvPr id="3" name="Dikdörtgen 2"/>
          <p:cNvSpPr/>
          <p:nvPr/>
        </p:nvSpPr>
        <p:spPr>
          <a:xfrm>
            <a:off x="107504" y="332656"/>
            <a:ext cx="8424936" cy="4770537"/>
          </a:xfrm>
          <a:prstGeom prst="rect">
            <a:avLst/>
          </a:prstGeom>
        </p:spPr>
        <p:txBody>
          <a:bodyPr wrap="square">
            <a:spAutoFit/>
          </a:bodyPr>
          <a:lstStyle/>
          <a:p>
            <a:r>
              <a:rPr lang="tr-TR" sz="3200" b="1" dirty="0"/>
              <a:t>ISI ENERJİSİ NAKLİNDE KULLANILAN AKIŞKANLAR</a:t>
            </a:r>
          </a:p>
          <a:p>
            <a:endParaRPr lang="tr-TR" sz="3200" b="1" dirty="0"/>
          </a:p>
          <a:p>
            <a:r>
              <a:rPr lang="tr-TR" sz="3200" b="1" dirty="0">
                <a:solidFill>
                  <a:srgbClr val="0070C0"/>
                </a:solidFill>
              </a:rPr>
              <a:t>- </a:t>
            </a:r>
            <a:r>
              <a:rPr lang="tr-TR" sz="3200" b="1" u="sng" dirty="0">
                <a:solidFill>
                  <a:srgbClr val="0070C0"/>
                </a:solidFill>
              </a:rPr>
              <a:t>sıcak su</a:t>
            </a:r>
            <a:r>
              <a:rPr lang="tr-TR" sz="3200" b="1" dirty="0">
                <a:solidFill>
                  <a:srgbClr val="0070C0"/>
                </a:solidFill>
              </a:rPr>
              <a:t>  </a:t>
            </a:r>
            <a:r>
              <a:rPr lang="tr-TR" sz="3200" b="1" dirty="0"/>
              <a:t>(</a:t>
            </a:r>
            <a:r>
              <a:rPr lang="tr-TR" sz="2400" b="1" dirty="0"/>
              <a:t>çıkış sıcaklığı en fazla </a:t>
            </a:r>
            <a:r>
              <a:rPr lang="tr-TR" sz="2400" b="1" dirty="0">
                <a:solidFill>
                  <a:srgbClr val="FF0000"/>
                </a:solidFill>
                <a:latin typeface="Arial Narrow" pitchFamily="34" charset="0"/>
                <a:cs typeface="Arial" pitchFamily="34" charset="0"/>
              </a:rPr>
              <a:t>110°C</a:t>
            </a:r>
            <a:r>
              <a:rPr lang="tr-TR" sz="2400" b="1" dirty="0">
                <a:latin typeface="Arial Narrow" pitchFamily="34" charset="0"/>
                <a:cs typeface="Arial" pitchFamily="34" charset="0"/>
              </a:rPr>
              <a:t>’dir.</a:t>
            </a:r>
            <a:r>
              <a:rPr lang="tr-TR" sz="3200" b="1" dirty="0">
                <a:latin typeface="Arial Narrow" pitchFamily="34" charset="0"/>
                <a:cs typeface="Arial" pitchFamily="34" charset="0"/>
              </a:rPr>
              <a:t>)</a:t>
            </a:r>
            <a:endParaRPr lang="tr-TR" sz="3200" b="1" dirty="0"/>
          </a:p>
          <a:p>
            <a:r>
              <a:rPr lang="tr-TR" sz="3200" b="1" dirty="0">
                <a:solidFill>
                  <a:srgbClr val="0070C0"/>
                </a:solidFill>
              </a:rPr>
              <a:t>- </a:t>
            </a:r>
            <a:r>
              <a:rPr lang="tr-TR" sz="3200" b="1" u="sng" dirty="0">
                <a:solidFill>
                  <a:srgbClr val="0070C0"/>
                </a:solidFill>
              </a:rPr>
              <a:t>kızgın su</a:t>
            </a:r>
            <a:r>
              <a:rPr lang="tr-TR" sz="3200" b="1" dirty="0">
                <a:solidFill>
                  <a:srgbClr val="0070C0"/>
                </a:solidFill>
              </a:rPr>
              <a:t> </a:t>
            </a:r>
            <a:r>
              <a:rPr lang="tr-TR" sz="2400" b="1" dirty="0"/>
              <a:t>(çıkış sıcaklığı  </a:t>
            </a:r>
            <a:r>
              <a:rPr lang="tr-TR" sz="2400" b="1" dirty="0">
                <a:solidFill>
                  <a:srgbClr val="FF0000"/>
                </a:solidFill>
                <a:latin typeface="Arial Narrow" pitchFamily="34" charset="0"/>
                <a:cs typeface="Arial" pitchFamily="34" charset="0"/>
              </a:rPr>
              <a:t>110° -  180 °C </a:t>
            </a:r>
            <a:r>
              <a:rPr lang="tr-TR" sz="2400" b="1" dirty="0">
                <a:latin typeface="Arial Narrow" pitchFamily="34" charset="0"/>
                <a:cs typeface="Arial" pitchFamily="34" charset="0"/>
              </a:rPr>
              <a:t>arasındadır.)</a:t>
            </a:r>
            <a:endParaRPr lang="tr-TR" sz="3200" b="1" dirty="0"/>
          </a:p>
          <a:p>
            <a:r>
              <a:rPr lang="tr-TR" sz="3200" b="1" dirty="0">
                <a:solidFill>
                  <a:srgbClr val="0070C0"/>
                </a:solidFill>
              </a:rPr>
              <a:t>- </a:t>
            </a:r>
            <a:r>
              <a:rPr lang="tr-TR" sz="3200" b="1" u="sng" dirty="0">
                <a:solidFill>
                  <a:srgbClr val="0070C0"/>
                </a:solidFill>
              </a:rPr>
              <a:t>alçak basınçlı buhar</a:t>
            </a:r>
            <a:r>
              <a:rPr lang="tr-TR" sz="3200" dirty="0"/>
              <a:t> </a:t>
            </a:r>
            <a:r>
              <a:rPr lang="tr-TR" sz="2400" b="1" dirty="0"/>
              <a:t>(</a:t>
            </a:r>
            <a:r>
              <a:rPr lang="tr-TR" sz="2400" b="1" dirty="0">
                <a:solidFill>
                  <a:srgbClr val="FF0000"/>
                </a:solidFill>
              </a:rPr>
              <a:t>en fazla 0,5 bar </a:t>
            </a:r>
            <a:r>
              <a:rPr lang="tr-TR" sz="2400" b="1" dirty="0"/>
              <a:t>)</a:t>
            </a:r>
            <a:endParaRPr lang="tr-TR" sz="3200" b="1" dirty="0">
              <a:solidFill>
                <a:srgbClr val="0070C0"/>
              </a:solidFill>
            </a:endParaRPr>
          </a:p>
          <a:p>
            <a:r>
              <a:rPr lang="tr-TR" sz="3200" b="1" dirty="0">
                <a:solidFill>
                  <a:srgbClr val="0070C0"/>
                </a:solidFill>
              </a:rPr>
              <a:t>- </a:t>
            </a:r>
            <a:r>
              <a:rPr lang="tr-TR" sz="3200" b="1" u="sng" dirty="0">
                <a:solidFill>
                  <a:srgbClr val="0070C0"/>
                </a:solidFill>
              </a:rPr>
              <a:t>yüksek basınçlı buhar</a:t>
            </a:r>
            <a:r>
              <a:rPr lang="tr-TR" sz="3200" b="1" dirty="0">
                <a:solidFill>
                  <a:srgbClr val="0070C0"/>
                </a:solidFill>
              </a:rPr>
              <a:t>, </a:t>
            </a:r>
            <a:r>
              <a:rPr lang="tr-TR" sz="2400" b="1" dirty="0"/>
              <a:t>( 0,5 </a:t>
            </a:r>
            <a:r>
              <a:rPr lang="tr-TR" sz="2400" b="1" dirty="0" err="1"/>
              <a:t>bar’dan</a:t>
            </a:r>
            <a:r>
              <a:rPr lang="tr-TR" sz="2400" b="1" dirty="0"/>
              <a:t>  </a:t>
            </a:r>
            <a:r>
              <a:rPr lang="tr-TR" sz="2400" b="1" dirty="0">
                <a:solidFill>
                  <a:srgbClr val="FF0000"/>
                </a:solidFill>
              </a:rPr>
              <a:t>daha fazla </a:t>
            </a:r>
            <a:r>
              <a:rPr lang="tr-TR" sz="2400" b="1" dirty="0"/>
              <a:t>basınçlı  )</a:t>
            </a:r>
            <a:endParaRPr lang="tr-TR" sz="3200" b="1" dirty="0">
              <a:solidFill>
                <a:srgbClr val="0070C0"/>
              </a:solidFill>
            </a:endParaRPr>
          </a:p>
          <a:p>
            <a:pPr marL="2159000" indent="-2159000"/>
            <a:r>
              <a:rPr lang="tr-TR" sz="3200" b="1" dirty="0">
                <a:solidFill>
                  <a:srgbClr val="0070C0"/>
                </a:solidFill>
              </a:rPr>
              <a:t>- </a:t>
            </a:r>
            <a:r>
              <a:rPr lang="tr-TR" sz="3200" b="1" u="sng" dirty="0">
                <a:solidFill>
                  <a:srgbClr val="0070C0"/>
                </a:solidFill>
              </a:rPr>
              <a:t>kızgın yağ</a:t>
            </a:r>
            <a:r>
              <a:rPr lang="tr-TR" sz="3200" b="1" dirty="0">
                <a:solidFill>
                  <a:srgbClr val="0070C0"/>
                </a:solidFill>
              </a:rPr>
              <a:t>  </a:t>
            </a:r>
            <a:r>
              <a:rPr lang="tr-TR" sz="2400" b="1" dirty="0"/>
              <a:t>(</a:t>
            </a:r>
            <a:r>
              <a:rPr lang="tr-TR" sz="2400" b="1" dirty="0">
                <a:solidFill>
                  <a:srgbClr val="FF0000"/>
                </a:solidFill>
              </a:rPr>
              <a:t>Kaynama sıcaklıkları </a:t>
            </a:r>
            <a:r>
              <a:rPr lang="tr-TR" sz="2400" b="1" dirty="0">
                <a:solidFill>
                  <a:srgbClr val="FF0000"/>
                </a:solidFill>
                <a:latin typeface="Arial Narrow" pitchFamily="34" charset="0"/>
                <a:cs typeface="Arial" pitchFamily="34" charset="0"/>
              </a:rPr>
              <a:t>260°- 390°</a:t>
            </a:r>
            <a:r>
              <a:rPr lang="tr-TR" sz="2400" b="1" dirty="0">
                <a:solidFill>
                  <a:srgbClr val="FF0000"/>
                </a:solidFill>
              </a:rPr>
              <a:t> C </a:t>
            </a:r>
            <a:r>
              <a:rPr lang="tr-TR" sz="2400" b="1" dirty="0"/>
              <a:t>arasında değişen ısı transfer yağları)</a:t>
            </a:r>
          </a:p>
        </p:txBody>
      </p:sp>
    </p:spTree>
    <p:extLst>
      <p:ext uri="{BB962C8B-B14F-4D97-AF65-F5344CB8AC3E}">
        <p14:creationId xmlns:p14="http://schemas.microsoft.com/office/powerpoint/2010/main" val="3654322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a:t>İşlenecek konular:</a:t>
            </a:r>
          </a:p>
        </p:txBody>
      </p:sp>
      <p:sp>
        <p:nvSpPr>
          <p:cNvPr id="3" name="2 İçerik Yer Tutucusu"/>
          <p:cNvSpPr>
            <a:spLocks noGrp="1"/>
          </p:cNvSpPr>
          <p:nvPr>
            <p:ph idx="1"/>
          </p:nvPr>
        </p:nvSpPr>
        <p:spPr>
          <a:xfrm>
            <a:off x="457200" y="1412776"/>
            <a:ext cx="8229600" cy="4525963"/>
          </a:xfrm>
        </p:spPr>
        <p:txBody>
          <a:bodyPr>
            <a:normAutofit/>
          </a:bodyPr>
          <a:lstStyle/>
          <a:p>
            <a:r>
              <a:rPr lang="tr-TR" dirty="0"/>
              <a:t>Yangın</a:t>
            </a:r>
          </a:p>
          <a:p>
            <a:r>
              <a:rPr lang="tr-TR" dirty="0"/>
              <a:t>İş Kazaları</a:t>
            </a:r>
          </a:p>
          <a:p>
            <a:r>
              <a:rPr lang="tr-TR" dirty="0"/>
              <a:t>Çalışma Yaşamında Özel Politika Gerektiren Gruplar, Vardiyalı Çalışma ve Gece Çalışması</a:t>
            </a:r>
          </a:p>
          <a:p>
            <a:r>
              <a:rPr lang="tr-TR" dirty="0"/>
              <a:t>İşyeri Bina ve Eklentileri; İnşaat İşlerinde İş Sağlığı ve Güvenliği; Yüksekte Çalışmalarda İş Sağlığı ve Güvenliği</a:t>
            </a:r>
          </a:p>
          <a:p>
            <a:r>
              <a:rPr lang="tr-TR" dirty="0"/>
              <a:t>Elektrikle Çalışmalarda İş Sağlığı ve Güvenliği</a:t>
            </a:r>
          </a:p>
          <a:p>
            <a:r>
              <a:rPr lang="tr-TR" dirty="0"/>
              <a:t>Korunma Politikaları; İş Güvenliği Yönünden Yapılması Gereken Kontroller ve Düzenlenecek Belgeler</a:t>
            </a:r>
          </a:p>
          <a:p>
            <a:r>
              <a:rPr lang="tr-TR" dirty="0"/>
              <a:t>Kişisel Koruyucu Donanımlar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Dikdörtgen"/>
          <p:cNvSpPr/>
          <p:nvPr/>
        </p:nvSpPr>
        <p:spPr>
          <a:xfrm>
            <a:off x="26204" y="188640"/>
            <a:ext cx="8434228" cy="7294305"/>
          </a:xfrm>
          <a:prstGeom prst="rect">
            <a:avLst/>
          </a:prstGeom>
        </p:spPr>
        <p:txBody>
          <a:bodyPr wrap="square">
            <a:spAutoFit/>
          </a:bodyPr>
          <a:lstStyle/>
          <a:p>
            <a:r>
              <a:rPr lang="tr-TR" sz="2800" b="1" dirty="0">
                <a:latin typeface="Arial Black" panose="020B0A04020102020204" pitchFamily="34" charset="0"/>
              </a:rPr>
              <a:t>Kazanlar </a:t>
            </a:r>
          </a:p>
          <a:p>
            <a:r>
              <a:rPr lang="tr-TR" sz="2400" b="1" dirty="0">
                <a:latin typeface="Arial Narrow" pitchFamily="34" charset="0"/>
              </a:rPr>
              <a:t>İçine doldurulan akışkanın </a:t>
            </a:r>
            <a:r>
              <a:rPr lang="tr-TR" sz="2400" b="1" dirty="0">
                <a:solidFill>
                  <a:srgbClr val="0070C0"/>
                </a:solidFill>
                <a:latin typeface="Arial Black" pitchFamily="34" charset="0"/>
              </a:rPr>
              <a:t>sıcaklık, basınç vb. değerlerini </a:t>
            </a:r>
            <a:r>
              <a:rPr lang="tr-TR" sz="2400" b="1" dirty="0">
                <a:latin typeface="Arial Black" pitchFamily="34" charset="0"/>
              </a:rPr>
              <a:t>proses için </a:t>
            </a:r>
            <a:r>
              <a:rPr lang="tr-TR" sz="2400" b="1" dirty="0">
                <a:solidFill>
                  <a:srgbClr val="0070C0"/>
                </a:solidFill>
                <a:latin typeface="Arial Black" pitchFamily="34" charset="0"/>
              </a:rPr>
              <a:t>istenilen sınırlar arasına getirmekte kullanılan</a:t>
            </a:r>
            <a:r>
              <a:rPr lang="tr-TR" sz="2400" b="1" dirty="0">
                <a:solidFill>
                  <a:srgbClr val="0070C0"/>
                </a:solidFill>
                <a:latin typeface="Arial Narrow" pitchFamily="34" charset="0"/>
              </a:rPr>
              <a:t> </a:t>
            </a:r>
            <a:r>
              <a:rPr lang="tr-TR" sz="2400" b="1" dirty="0">
                <a:latin typeface="Arial Narrow" pitchFamily="34" charset="0"/>
              </a:rPr>
              <a:t>cihazlara kazan denir.</a:t>
            </a:r>
            <a:endParaRPr lang="tr-TR" sz="2400" dirty="0">
              <a:latin typeface="Arial Narrow" pitchFamily="34" charset="0"/>
            </a:endParaRPr>
          </a:p>
          <a:p>
            <a:r>
              <a:rPr lang="tr-TR" sz="2400" dirty="0">
                <a:latin typeface="Arial" pitchFamily="34" charset="0"/>
                <a:cs typeface="Arial" pitchFamily="34" charset="0"/>
              </a:rPr>
              <a:t>Literatürde geçen bir başka değişik tanım da; "Yakıtın </a:t>
            </a:r>
            <a:r>
              <a:rPr lang="tr-TR" sz="2400" dirty="0">
                <a:solidFill>
                  <a:srgbClr val="0070C0"/>
                </a:solidFill>
                <a:latin typeface="Arial" pitchFamily="34" charset="0"/>
                <a:cs typeface="Arial" pitchFamily="34" charset="0"/>
              </a:rPr>
              <a:t>kimyasal enerjisini yanma yoluyla ısı enerjisine dönüştüren ve bu ısı enerjisini taşıyıcı akışkana aktaran ekipmanlar</a:t>
            </a:r>
            <a:r>
              <a:rPr lang="tr-TR" sz="2400" dirty="0">
                <a:latin typeface="Arial" pitchFamily="34" charset="0"/>
                <a:cs typeface="Arial" pitchFamily="34" charset="0"/>
              </a:rPr>
              <a:t>a </a:t>
            </a:r>
            <a:r>
              <a:rPr lang="tr-TR" sz="2400" u="sng" dirty="0">
                <a:latin typeface="Arial" pitchFamily="34" charset="0"/>
                <a:cs typeface="Arial" pitchFamily="34" charset="0"/>
              </a:rPr>
              <a:t>'kazan'</a:t>
            </a:r>
            <a:r>
              <a:rPr lang="tr-TR" sz="2400" dirty="0">
                <a:latin typeface="Arial" pitchFamily="34" charset="0"/>
                <a:cs typeface="Arial" pitchFamily="34" charset="0"/>
              </a:rPr>
              <a:t> denir." şeklinde yapılmıştır. </a:t>
            </a:r>
          </a:p>
          <a:p>
            <a:r>
              <a:rPr lang="tr-TR" sz="2400" b="1" dirty="0">
                <a:solidFill>
                  <a:srgbClr val="002060"/>
                </a:solidFill>
                <a:latin typeface="Arial Black" panose="020B0A04020102020204" pitchFamily="34" charset="0"/>
              </a:rPr>
              <a:t>   </a:t>
            </a:r>
            <a:r>
              <a:rPr lang="tr-TR" sz="2400" b="1" u="sng" dirty="0">
                <a:solidFill>
                  <a:srgbClr val="002060"/>
                </a:solidFill>
                <a:latin typeface="Arial Black" panose="020B0A04020102020204" pitchFamily="34" charset="0"/>
              </a:rPr>
              <a:t>Kazanlar genel olarak;</a:t>
            </a:r>
          </a:p>
          <a:p>
            <a:pPr marL="800100" lvl="1" indent="-342900">
              <a:buFont typeface="+mj-lt"/>
              <a:buAutoNum type="arabicPeriod"/>
            </a:pPr>
            <a:r>
              <a:rPr lang="tr-TR" sz="2800" b="1" dirty="0">
                <a:solidFill>
                  <a:srgbClr val="FF0000"/>
                </a:solidFill>
                <a:latin typeface="Arial Black" panose="020B0A04020102020204" pitchFamily="34" charset="0"/>
              </a:rPr>
              <a:t>Sıcak su kazanları</a:t>
            </a:r>
          </a:p>
          <a:p>
            <a:pPr marL="800100" lvl="1" indent="-342900">
              <a:buFontTx/>
              <a:buChar char="-"/>
            </a:pPr>
            <a:r>
              <a:rPr lang="tr-TR" sz="2400" b="1" dirty="0">
                <a:solidFill>
                  <a:srgbClr val="002060"/>
                </a:solidFill>
                <a:latin typeface="Arial" panose="020B0604020202020204" pitchFamily="34" charset="0"/>
                <a:cs typeface="Arial" panose="020B0604020202020204" pitchFamily="34" charset="0"/>
              </a:rPr>
              <a:t>90/70 Kalorifer kazanları,</a:t>
            </a:r>
          </a:p>
          <a:p>
            <a:pPr marL="800100" lvl="1" indent="-342900">
              <a:buFontTx/>
              <a:buChar char="-"/>
            </a:pPr>
            <a:r>
              <a:rPr lang="tr-TR" sz="2400" b="1" dirty="0">
                <a:solidFill>
                  <a:srgbClr val="002060"/>
                </a:solidFill>
                <a:latin typeface="Arial" panose="020B0604020202020204" pitchFamily="34" charset="0"/>
                <a:cs typeface="Arial" panose="020B0604020202020204" pitchFamily="34" charset="0"/>
              </a:rPr>
              <a:t>Kızgın su kazanları,</a:t>
            </a:r>
          </a:p>
          <a:p>
            <a:pPr marL="800100" lvl="1" indent="-342900">
              <a:buFontTx/>
              <a:buChar char="-"/>
            </a:pPr>
            <a:r>
              <a:rPr lang="tr-TR" sz="2400" b="1" dirty="0">
                <a:solidFill>
                  <a:srgbClr val="002060"/>
                </a:solidFill>
                <a:latin typeface="Arial" panose="020B0604020202020204" pitchFamily="34" charset="0"/>
                <a:cs typeface="Arial" panose="020B0604020202020204" pitchFamily="34" charset="0"/>
              </a:rPr>
              <a:t>Isı değiştiriciler (</a:t>
            </a:r>
            <a:r>
              <a:rPr lang="tr-TR" sz="2000" b="1" dirty="0" err="1">
                <a:latin typeface="Arial" panose="020B0604020202020204" pitchFamily="34" charset="0"/>
                <a:cs typeface="Arial" panose="020B0604020202020204" pitchFamily="34" charset="0"/>
              </a:rPr>
              <a:t>Eşanjörler</a:t>
            </a:r>
            <a:r>
              <a:rPr lang="tr-TR" sz="2000" b="1" dirty="0">
                <a:latin typeface="Arial" panose="020B0604020202020204" pitchFamily="34" charset="0"/>
                <a:cs typeface="Arial" panose="020B0604020202020204" pitchFamily="34" charset="0"/>
              </a:rPr>
              <a:t>, Boylerler</a:t>
            </a:r>
            <a:r>
              <a:rPr lang="tr-TR" sz="2400" b="1" dirty="0">
                <a:solidFill>
                  <a:srgbClr val="002060"/>
                </a:solidFill>
                <a:latin typeface="Arial" panose="020B0604020202020204" pitchFamily="34" charset="0"/>
                <a:cs typeface="Arial" panose="020B0604020202020204" pitchFamily="34" charset="0"/>
              </a:rPr>
              <a:t>)</a:t>
            </a:r>
          </a:p>
          <a:p>
            <a:pPr marL="800100" lvl="1" indent="-342900">
              <a:buFontTx/>
              <a:buChar char="-"/>
            </a:pPr>
            <a:r>
              <a:rPr lang="tr-TR" sz="2400" b="1" dirty="0">
                <a:solidFill>
                  <a:srgbClr val="002060"/>
                </a:solidFill>
                <a:latin typeface="Arial" panose="020B0604020202020204" pitchFamily="34" charset="0"/>
                <a:cs typeface="Arial" panose="020B0604020202020204" pitchFamily="34" charset="0"/>
              </a:rPr>
              <a:t>Otoklavlar, (</a:t>
            </a:r>
            <a:r>
              <a:rPr lang="tr-TR" sz="2000" b="1" dirty="0">
                <a:latin typeface="Arial" panose="020B0604020202020204" pitchFamily="34" charset="0"/>
                <a:cs typeface="Arial" panose="020B0604020202020204" pitchFamily="34" charset="0"/>
              </a:rPr>
              <a:t>Eritme, Pişirme, Buharlaştırma ekipmanları</a:t>
            </a:r>
            <a:r>
              <a:rPr lang="tr-TR" sz="2000" b="1" dirty="0">
                <a:solidFill>
                  <a:srgbClr val="002060"/>
                </a:solidFill>
                <a:latin typeface="Arial" panose="020B0604020202020204" pitchFamily="34" charset="0"/>
                <a:cs typeface="Arial" panose="020B0604020202020204" pitchFamily="34" charset="0"/>
              </a:rPr>
              <a:t>)</a:t>
            </a:r>
          </a:p>
          <a:p>
            <a:pPr lvl="1"/>
            <a:r>
              <a:rPr lang="tr-TR" sz="2400" b="1" dirty="0">
                <a:solidFill>
                  <a:srgbClr val="FF0000"/>
                </a:solidFill>
                <a:latin typeface="Arial Black" panose="020B0A04020102020204" pitchFamily="34" charset="0"/>
              </a:rPr>
              <a:t> 2. </a:t>
            </a:r>
            <a:r>
              <a:rPr lang="tr-TR" sz="2800" b="1" dirty="0">
                <a:solidFill>
                  <a:srgbClr val="FF0000"/>
                </a:solidFill>
                <a:latin typeface="Arial Black" panose="020B0A04020102020204" pitchFamily="34" charset="0"/>
              </a:rPr>
              <a:t>Buhar kazanları</a:t>
            </a:r>
          </a:p>
          <a:p>
            <a:pPr lvl="1"/>
            <a:r>
              <a:rPr lang="tr-TR" sz="2400" b="1" dirty="0">
                <a:solidFill>
                  <a:srgbClr val="FF0000"/>
                </a:solidFill>
                <a:latin typeface="Arial Black" panose="020B0A04020102020204" pitchFamily="34" charset="0"/>
              </a:rPr>
              <a:t> 3. </a:t>
            </a:r>
            <a:r>
              <a:rPr lang="tr-TR" sz="2800" b="1" dirty="0">
                <a:solidFill>
                  <a:srgbClr val="FF0000"/>
                </a:solidFill>
                <a:latin typeface="Arial Black" panose="020B0A04020102020204" pitchFamily="34" charset="0"/>
              </a:rPr>
              <a:t>Kızgın yağ kazanları  </a:t>
            </a:r>
            <a:r>
              <a:rPr lang="tr-TR" sz="2400" b="1" dirty="0">
                <a:solidFill>
                  <a:srgbClr val="FF0000"/>
                </a:solidFill>
                <a:latin typeface="Arial Black" panose="020B0A04020102020204" pitchFamily="34" charset="0"/>
              </a:rPr>
              <a:t>  </a:t>
            </a:r>
            <a:r>
              <a:rPr lang="tr-TR" sz="2400" dirty="0">
                <a:latin typeface="Arial" panose="020B0604020202020204" pitchFamily="34" charset="0"/>
                <a:cs typeface="Arial" panose="020B0604020202020204" pitchFamily="34" charset="0"/>
              </a:rPr>
              <a:t>olarak  </a:t>
            </a:r>
            <a:r>
              <a:rPr lang="tr-TR" sz="2400" dirty="0" err="1">
                <a:latin typeface="Arial" panose="020B0604020202020204" pitchFamily="34" charset="0"/>
                <a:cs typeface="Arial" panose="020B0604020202020204" pitchFamily="34" charset="0"/>
              </a:rPr>
              <a:t>sınflandırılırlar</a:t>
            </a:r>
            <a:r>
              <a:rPr lang="tr-TR" sz="2400" dirty="0">
                <a:latin typeface="Arial" panose="020B0604020202020204" pitchFamily="34" charset="0"/>
                <a:cs typeface="Arial" panose="020B0604020202020204" pitchFamily="34" charset="0"/>
              </a:rPr>
              <a:t>.  </a:t>
            </a:r>
          </a:p>
          <a:p>
            <a:pPr lvl="1"/>
            <a:r>
              <a:rPr lang="tr-TR" sz="2400" b="1" dirty="0">
                <a:latin typeface="Arial Black" panose="020B0A04020102020204" pitchFamily="34" charset="0"/>
              </a:rPr>
              <a:t>  </a:t>
            </a:r>
          </a:p>
          <a:p>
            <a:pPr marL="1257300" lvl="2" indent="-342900">
              <a:buFont typeface="+mj-lt"/>
              <a:buAutoNum type="arabicPeriod"/>
            </a:pPr>
            <a:endParaRPr lang="tr-TR" sz="2000" dirty="0">
              <a:latin typeface="Arial Narrow" pitchFamily="34" charset="0"/>
            </a:endParaRPr>
          </a:p>
        </p:txBody>
      </p:sp>
      <p:sp>
        <p:nvSpPr>
          <p:cNvPr id="3" name="Slayt Numarası Yer Tutucusu 2"/>
          <p:cNvSpPr>
            <a:spLocks noGrp="1"/>
          </p:cNvSpPr>
          <p:nvPr>
            <p:ph type="sldNum" sz="quarter" idx="12"/>
          </p:nvPr>
        </p:nvSpPr>
        <p:spPr/>
        <p:txBody>
          <a:bodyPr/>
          <a:lstStyle/>
          <a:p>
            <a:fld id="{9E8EC667-954C-42D1-86DC-A819E1C18EE6}" type="slidenum">
              <a:rPr lang="tr-TR" smtClean="0"/>
              <a:pPr/>
              <a:t>30</a:t>
            </a:fld>
            <a:endParaRPr lang="tr-TR"/>
          </a:p>
        </p:txBody>
      </p:sp>
    </p:spTree>
    <p:extLst>
      <p:ext uri="{BB962C8B-B14F-4D97-AF65-F5344CB8AC3E}">
        <p14:creationId xmlns:p14="http://schemas.microsoft.com/office/powerpoint/2010/main" val="2176532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ctrTitle"/>
          </p:nvPr>
        </p:nvSpPr>
        <p:spPr>
          <a:xfrm>
            <a:off x="107504" y="-675456"/>
            <a:ext cx="8352928" cy="7533456"/>
          </a:xfrm>
        </p:spPr>
        <p:txBody>
          <a:bodyPr>
            <a:normAutofit fontScale="90000"/>
          </a:bodyPr>
          <a:lstStyle/>
          <a:p>
            <a:pPr lvl="0" algn="l" fontAlgn="base">
              <a:spcAft>
                <a:spcPct val="0"/>
              </a:spcAft>
              <a:tabLst>
                <a:tab pos="457200" algn="l"/>
              </a:tabLst>
            </a:pPr>
            <a:r>
              <a:rPr lang="tr-TR" sz="2700" b="1" dirty="0">
                <a:solidFill>
                  <a:schemeClr val="tx1"/>
                </a:solidFill>
                <a:latin typeface="+mj-lt"/>
              </a:rPr>
              <a:t>Kompresörler</a:t>
            </a:r>
            <a:br>
              <a:rPr lang="tr-TR" sz="2700" dirty="0">
                <a:solidFill>
                  <a:srgbClr val="FF0000"/>
                </a:solidFill>
                <a:latin typeface="+mj-lt"/>
              </a:rPr>
            </a:br>
            <a:r>
              <a:rPr lang="tr-TR" sz="2700" dirty="0">
                <a:solidFill>
                  <a:prstClr val="black"/>
                </a:solidFill>
                <a:latin typeface="+mj-lt"/>
              </a:rPr>
              <a:t>Atmosferden aldığı </a:t>
            </a:r>
            <a:r>
              <a:rPr lang="tr-TR" sz="2700" b="1" dirty="0">
                <a:solidFill>
                  <a:srgbClr val="002060"/>
                </a:solidFill>
                <a:latin typeface="+mj-lt"/>
              </a:rPr>
              <a:t>havayı sıkıştırarak basıncını arttıran ve depolayan makinelere </a:t>
            </a:r>
            <a:r>
              <a:rPr lang="tr-TR" sz="2700" dirty="0">
                <a:solidFill>
                  <a:prstClr val="black"/>
                </a:solidFill>
                <a:latin typeface="+mj-lt"/>
              </a:rPr>
              <a:t>hava kompresörü denir.</a:t>
            </a:r>
            <a:br>
              <a:rPr lang="tr-TR" sz="2700" b="1" dirty="0">
                <a:solidFill>
                  <a:srgbClr val="002060"/>
                </a:solidFill>
                <a:latin typeface="+mj-lt"/>
              </a:rPr>
            </a:br>
            <a:br>
              <a:rPr lang="tr-TR" sz="2700" b="1" dirty="0">
                <a:solidFill>
                  <a:srgbClr val="002060"/>
                </a:solidFill>
                <a:latin typeface="+mj-lt"/>
              </a:rPr>
            </a:br>
            <a:r>
              <a:rPr lang="tr-TR" sz="2700" b="1" dirty="0">
                <a:solidFill>
                  <a:schemeClr val="tx1"/>
                </a:solidFill>
                <a:latin typeface="+mj-lt"/>
              </a:rPr>
              <a:t>Hidrofor Sistemi</a:t>
            </a:r>
            <a:br>
              <a:rPr lang="tr-TR" sz="2700" dirty="0">
                <a:solidFill>
                  <a:srgbClr val="FF0000"/>
                </a:solidFill>
                <a:latin typeface="+mj-lt"/>
              </a:rPr>
            </a:br>
            <a:r>
              <a:rPr lang="tr-TR" sz="2700" b="1" u="sng" dirty="0">
                <a:solidFill>
                  <a:prstClr val="black"/>
                </a:solidFill>
                <a:latin typeface="+mj-lt"/>
              </a:rPr>
              <a:t>Basıncı düşük bir akışkanı </a:t>
            </a:r>
            <a:r>
              <a:rPr lang="tr-TR" sz="2700" dirty="0">
                <a:solidFill>
                  <a:prstClr val="black"/>
                </a:solidFill>
                <a:latin typeface="+mj-lt"/>
              </a:rPr>
              <a:t>belirli bir rezervuardan veya doğrudan su şebekesinden alarak </a:t>
            </a:r>
            <a:r>
              <a:rPr lang="tr-TR" sz="2700" b="1" dirty="0">
                <a:solidFill>
                  <a:srgbClr val="002060"/>
                </a:solidFill>
                <a:latin typeface="+mj-lt"/>
              </a:rPr>
              <a:t>kullanım yerlerine basınçlı bir şekilde ileten</a:t>
            </a:r>
            <a:r>
              <a:rPr lang="tr-TR" sz="2700" dirty="0">
                <a:solidFill>
                  <a:prstClr val="black"/>
                </a:solidFill>
                <a:latin typeface="+mj-lt"/>
              </a:rPr>
              <a:t>, işletimini kullanım şartlarına göre </a:t>
            </a:r>
            <a:r>
              <a:rPr lang="tr-TR" sz="2700" b="1" dirty="0">
                <a:solidFill>
                  <a:srgbClr val="002060"/>
                </a:solidFill>
                <a:latin typeface="+mj-lt"/>
              </a:rPr>
              <a:t>tamamen otomatik olarak gerçekleştiren pompa sistemidir. </a:t>
            </a:r>
            <a:br>
              <a:rPr lang="tr-TR" sz="2700" b="1" dirty="0">
                <a:solidFill>
                  <a:srgbClr val="002060"/>
                </a:solidFill>
                <a:latin typeface="+mj-lt"/>
              </a:rPr>
            </a:br>
            <a:br>
              <a:rPr lang="tr-TR" sz="2700" b="1" dirty="0">
                <a:solidFill>
                  <a:srgbClr val="002060"/>
                </a:solidFill>
                <a:latin typeface="+mj-lt"/>
              </a:rPr>
            </a:br>
            <a:r>
              <a:rPr lang="tr-TR" sz="2700" b="1" dirty="0" err="1">
                <a:solidFill>
                  <a:srgbClr val="FF0000"/>
                </a:solidFill>
                <a:latin typeface="+mj-lt"/>
                <a:ea typeface="Times New Roman" pitchFamily="18" charset="0"/>
              </a:rPr>
              <a:t>Kriyojenik</a:t>
            </a:r>
            <a:r>
              <a:rPr lang="tr-TR" sz="2700" b="1" dirty="0">
                <a:solidFill>
                  <a:srgbClr val="FF0000"/>
                </a:solidFill>
                <a:latin typeface="+mj-lt"/>
                <a:ea typeface="Times New Roman" pitchFamily="18" charset="0"/>
              </a:rPr>
              <a:t> Tanklar</a:t>
            </a:r>
            <a:br>
              <a:rPr lang="tr-TR" sz="2700" dirty="0">
                <a:solidFill>
                  <a:srgbClr val="FF0000"/>
                </a:solidFill>
                <a:latin typeface="+mj-lt"/>
              </a:rPr>
            </a:br>
            <a:r>
              <a:rPr lang="tr-TR" sz="2700" dirty="0">
                <a:solidFill>
                  <a:prstClr val="black"/>
                </a:solidFill>
                <a:latin typeface="+mj-lt"/>
                <a:ea typeface="Times New Roman" pitchFamily="18" charset="0"/>
              </a:rPr>
              <a:t>Çok düşük sıcaklıklardaki maddeleri </a:t>
            </a:r>
            <a:r>
              <a:rPr lang="tr-TR" sz="2700" b="1" dirty="0">
                <a:solidFill>
                  <a:srgbClr val="0070C0"/>
                </a:solidFill>
                <a:latin typeface="+mj-lt"/>
                <a:ea typeface="Times New Roman" pitchFamily="18" charset="0"/>
              </a:rPr>
              <a:t>depolamak ve taşımak için </a:t>
            </a:r>
            <a:r>
              <a:rPr lang="tr-TR" sz="2700" dirty="0">
                <a:solidFill>
                  <a:prstClr val="black"/>
                </a:solidFill>
                <a:latin typeface="+mj-lt"/>
                <a:ea typeface="Times New Roman" pitchFamily="18" charset="0"/>
              </a:rPr>
              <a:t>kullanılan tanklardır. </a:t>
            </a:r>
            <a:r>
              <a:rPr lang="tr-TR" sz="2700" dirty="0" err="1">
                <a:solidFill>
                  <a:prstClr val="black"/>
                </a:solidFill>
                <a:latin typeface="+mj-lt"/>
                <a:ea typeface="Times New Roman" pitchFamily="18" charset="0"/>
              </a:rPr>
              <a:t>Kriyojenik</a:t>
            </a:r>
            <a:r>
              <a:rPr lang="tr-TR" sz="2700" dirty="0">
                <a:solidFill>
                  <a:prstClr val="black"/>
                </a:solidFill>
                <a:latin typeface="+mj-lt"/>
                <a:ea typeface="Times New Roman" pitchFamily="18" charset="0"/>
              </a:rPr>
              <a:t> sıcaklıklar </a:t>
            </a:r>
            <a:r>
              <a:rPr lang="tr-TR" sz="2700" b="1" dirty="0">
                <a:solidFill>
                  <a:srgbClr val="0070C0"/>
                </a:solidFill>
                <a:latin typeface="+mj-lt"/>
                <a:ea typeface="Times New Roman" pitchFamily="18" charset="0"/>
              </a:rPr>
              <a:t>-150°C ile mutlak sıfır (-273°C), yani 0°K (Kelvin) arasındaki sıcaklıklar </a:t>
            </a:r>
            <a:r>
              <a:rPr lang="tr-TR" sz="2700" dirty="0">
                <a:solidFill>
                  <a:prstClr val="black"/>
                </a:solidFill>
                <a:latin typeface="+mj-lt"/>
                <a:ea typeface="Times New Roman" pitchFamily="18" charset="0"/>
              </a:rPr>
              <a:t>olarak tanımlanır. </a:t>
            </a:r>
            <a:br>
              <a:rPr lang="tr-TR" sz="2700" dirty="0">
                <a:solidFill>
                  <a:prstClr val="black"/>
                </a:solidFill>
                <a:latin typeface="+mj-lt"/>
                <a:ea typeface="Times New Roman" pitchFamily="18" charset="0"/>
              </a:rPr>
            </a:br>
            <a:r>
              <a:rPr lang="tr-TR" sz="2700" dirty="0">
                <a:solidFill>
                  <a:prstClr val="black"/>
                </a:solidFill>
                <a:latin typeface="+mj-lt"/>
                <a:ea typeface="Times New Roman" pitchFamily="18" charset="0"/>
              </a:rPr>
              <a:t>Havayı ayrıştırarak elde edilen </a:t>
            </a:r>
            <a:r>
              <a:rPr lang="tr-TR" sz="2700" b="1" dirty="0">
                <a:solidFill>
                  <a:srgbClr val="FF0000"/>
                </a:solidFill>
                <a:latin typeface="+mj-lt"/>
                <a:ea typeface="Times New Roman" pitchFamily="18" charset="0"/>
              </a:rPr>
              <a:t>oksijen, hidrojeni, helyum , azot ve argon </a:t>
            </a:r>
            <a:r>
              <a:rPr lang="tr-TR" sz="2700" b="1" dirty="0">
                <a:solidFill>
                  <a:srgbClr val="0070C0"/>
                </a:solidFill>
                <a:latin typeface="+mj-lt"/>
                <a:ea typeface="Times New Roman" pitchFamily="18" charset="0"/>
              </a:rPr>
              <a:t>gibi gazları sıvı olarak depolamak ve taşımakta kullanılmaktadır. </a:t>
            </a:r>
            <a:br>
              <a:rPr lang="tr-TR" sz="2700" b="1" dirty="0">
                <a:solidFill>
                  <a:srgbClr val="0070C0"/>
                </a:solidFill>
                <a:latin typeface="+mj-lt"/>
                <a:ea typeface="Times New Roman" pitchFamily="18" charset="0"/>
              </a:rPr>
            </a:br>
            <a:endParaRPr lang="tr-TR" sz="2700" dirty="0">
              <a:latin typeface="+mj-lt"/>
            </a:endParaRPr>
          </a:p>
        </p:txBody>
      </p:sp>
      <p:sp>
        <p:nvSpPr>
          <p:cNvPr id="2" name="Slayt Numarası Yer Tutucusu 1"/>
          <p:cNvSpPr>
            <a:spLocks noGrp="1"/>
          </p:cNvSpPr>
          <p:nvPr>
            <p:ph type="sldNum" sz="quarter" idx="12"/>
          </p:nvPr>
        </p:nvSpPr>
        <p:spPr/>
        <p:txBody>
          <a:bodyPr/>
          <a:lstStyle/>
          <a:p>
            <a:fld id="{9E8EC667-954C-42D1-86DC-A819E1C18EE6}" type="slidenum">
              <a:rPr lang="tr-TR" smtClean="0"/>
              <a:pPr/>
              <a:t>31</a:t>
            </a:fld>
            <a:endParaRPr lang="tr-TR"/>
          </a:p>
        </p:txBody>
      </p:sp>
    </p:spTree>
    <p:extLst>
      <p:ext uri="{BB962C8B-B14F-4D97-AF65-F5344CB8AC3E}">
        <p14:creationId xmlns:p14="http://schemas.microsoft.com/office/powerpoint/2010/main" val="1060113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ChangeArrowheads="1"/>
          </p:cNvSpPr>
          <p:nvPr/>
        </p:nvSpPr>
        <p:spPr bwMode="auto">
          <a:xfrm>
            <a:off x="0" y="260648"/>
            <a:ext cx="8460432" cy="557075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tab pos="457200" algn="l"/>
              </a:tabLst>
            </a:pPr>
            <a:r>
              <a:rPr kumimoji="0" lang="tr-TR" sz="2400" b="1" i="0" u="none" strike="noStrike" cap="none" normalizeH="0" baseline="0" dirty="0">
                <a:ln>
                  <a:noFill/>
                </a:ln>
                <a:effectLst/>
                <a:latin typeface="Arial Black" panose="020B0A04020102020204" pitchFamily="34" charset="0"/>
                <a:ea typeface="Times New Roman" pitchFamily="18" charset="0"/>
              </a:rPr>
              <a:t>Otoklav kazanı</a:t>
            </a:r>
            <a:endParaRPr kumimoji="0" lang="tr-TR" sz="2400" b="0" i="0" u="none" strike="noStrike" cap="none" normalizeH="0" baseline="0" dirty="0">
              <a:ln>
                <a:noFill/>
              </a:ln>
              <a:effectLst/>
              <a:latin typeface="Arial Black" panose="020B0A040201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tr-TR" sz="2400" b="0" i="0" u="none" strike="noStrike" cap="none" normalizeH="0" baseline="0" dirty="0">
                <a:ln>
                  <a:noFill/>
                </a:ln>
                <a:solidFill>
                  <a:schemeClr val="tx1"/>
                </a:solidFill>
                <a:effectLst/>
                <a:latin typeface="Arial Narrow" pitchFamily="34" charset="0"/>
                <a:ea typeface="Times New Roman" pitchFamily="18" charset="0"/>
              </a:rPr>
              <a:t>Sıvıları </a:t>
            </a:r>
            <a:r>
              <a:rPr kumimoji="0" lang="tr-TR" sz="2400" b="1" i="0" u="none" strike="noStrike" cap="none" normalizeH="0" baseline="0" dirty="0">
                <a:ln>
                  <a:noFill/>
                </a:ln>
                <a:solidFill>
                  <a:srgbClr val="0070C0"/>
                </a:solidFill>
                <a:effectLst/>
                <a:latin typeface="Arial Narrow" pitchFamily="34" charset="0"/>
                <a:ea typeface="Times New Roman" pitchFamily="18" charset="0"/>
              </a:rPr>
              <a:t>kaynama noktalarının üzerindeki sıcaklıklara dek ısıtmaya elverişli</a:t>
            </a:r>
            <a:r>
              <a:rPr kumimoji="0" lang="tr-TR" sz="2400" b="0" i="0" u="none" strike="noStrike" cap="none" normalizeH="0" baseline="0" dirty="0">
                <a:ln>
                  <a:noFill/>
                </a:ln>
                <a:solidFill>
                  <a:schemeClr val="tx1"/>
                </a:solidFill>
                <a:effectLst/>
                <a:latin typeface="Arial Narrow" pitchFamily="34" charset="0"/>
                <a:ea typeface="Times New Roman" pitchFamily="18" charset="0"/>
              </a:rPr>
              <a:t>, çeperleri </a:t>
            </a:r>
            <a:r>
              <a:rPr kumimoji="0" lang="tr-TR" sz="2400" b="1" i="0" u="none" strike="noStrike" cap="none" normalizeH="0" baseline="0" dirty="0">
                <a:ln>
                  <a:noFill/>
                </a:ln>
                <a:solidFill>
                  <a:srgbClr val="0070C0"/>
                </a:solidFill>
                <a:effectLst/>
                <a:latin typeface="Arial Narrow" pitchFamily="34" charset="0"/>
                <a:ea typeface="Times New Roman" pitchFamily="18" charset="0"/>
              </a:rPr>
              <a:t>yüksek basınca dayanıklı</a:t>
            </a:r>
            <a:r>
              <a:rPr kumimoji="0" lang="tr-TR" sz="2400" b="0" i="0" u="none" strike="noStrike" cap="none" normalizeH="0" baseline="0" dirty="0">
                <a:ln>
                  <a:noFill/>
                </a:ln>
                <a:solidFill>
                  <a:schemeClr val="tx1"/>
                </a:solidFill>
                <a:effectLst/>
                <a:latin typeface="Arial Narrow" pitchFamily="34" charset="0"/>
                <a:ea typeface="Times New Roman" pitchFamily="18" charset="0"/>
              </a:rPr>
              <a:t>, sızdırmaz kaptır.</a:t>
            </a: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lang="tr-TR" sz="2400" dirty="0">
              <a:latin typeface="Arial Narrow" pitchFamily="34" charset="0"/>
              <a:ea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tr-TR" sz="2400" b="0" i="0" u="none" strike="noStrike" cap="none" normalizeH="0" baseline="0" dirty="0">
                <a:ln>
                  <a:noFill/>
                </a:ln>
                <a:solidFill>
                  <a:schemeClr val="tx1"/>
                </a:solidFill>
                <a:effectLst/>
                <a:latin typeface="Arial Narrow" pitchFamily="34" charset="0"/>
                <a:ea typeface="Times New Roman" pitchFamily="18" charset="0"/>
              </a:rPr>
              <a:t> Otoklav sanayide de </a:t>
            </a:r>
            <a:r>
              <a:rPr kumimoji="0" lang="tr-TR" sz="2400" b="1" i="0" u="none" strike="noStrike" cap="none" normalizeH="0" baseline="0" dirty="0">
                <a:ln>
                  <a:noFill/>
                </a:ln>
                <a:solidFill>
                  <a:srgbClr val="002060"/>
                </a:solidFill>
                <a:effectLst/>
                <a:latin typeface="Arial Narrow" pitchFamily="34" charset="0"/>
                <a:ea typeface="Times New Roman" pitchFamily="18" charset="0"/>
              </a:rPr>
              <a:t>yüksek basınç ve sıcaklık gerektiren kimyasal tepkimelerin </a:t>
            </a:r>
            <a:r>
              <a:rPr kumimoji="0" lang="tr-TR" sz="2400" b="0" i="0" u="none" strike="noStrike" cap="none" normalizeH="0" baseline="0" dirty="0">
                <a:ln>
                  <a:noFill/>
                </a:ln>
                <a:solidFill>
                  <a:schemeClr val="tx1"/>
                </a:solidFill>
                <a:effectLst/>
                <a:latin typeface="Arial Narrow" pitchFamily="34" charset="0"/>
                <a:ea typeface="Times New Roman" pitchFamily="18" charset="0"/>
              </a:rPr>
              <a:t>gerçekleştirilmesinde, </a:t>
            </a:r>
            <a:r>
              <a:rPr kumimoji="0" lang="tr-TR" sz="2400" b="1" i="0" u="none" strike="noStrike" cap="none" normalizeH="0" baseline="0" dirty="0">
                <a:ln>
                  <a:noFill/>
                </a:ln>
                <a:solidFill>
                  <a:srgbClr val="002060"/>
                </a:solidFill>
                <a:effectLst/>
                <a:latin typeface="Arial Narrow" pitchFamily="34" charset="0"/>
                <a:ea typeface="Times New Roman" pitchFamily="18" charset="0"/>
              </a:rPr>
              <a:t>konservelerin sterilizasyonunda,</a:t>
            </a:r>
            <a:r>
              <a:rPr kumimoji="0" lang="tr-TR" sz="2400" b="0" i="0" u="none" strike="noStrike" cap="none" normalizeH="0" baseline="0" dirty="0">
                <a:ln>
                  <a:noFill/>
                </a:ln>
                <a:solidFill>
                  <a:schemeClr val="tx1"/>
                </a:solidFill>
                <a:effectLst/>
                <a:latin typeface="Arial Narrow" pitchFamily="34" charset="0"/>
                <a:ea typeface="Times New Roman" pitchFamily="18" charset="0"/>
              </a:rPr>
              <a:t> ayrıca </a:t>
            </a:r>
            <a:r>
              <a:rPr kumimoji="0" lang="tr-TR" sz="2400" b="1" i="0" u="none" strike="noStrike" cap="none" normalizeH="0" baseline="0" dirty="0">
                <a:ln>
                  <a:noFill/>
                </a:ln>
                <a:solidFill>
                  <a:srgbClr val="002060"/>
                </a:solidFill>
                <a:effectLst/>
                <a:latin typeface="Arial Narrow" pitchFamily="34" charset="0"/>
                <a:ea typeface="Times New Roman" pitchFamily="18" charset="0"/>
              </a:rPr>
              <a:t>mikrobiyolojik </a:t>
            </a:r>
            <a:r>
              <a:rPr lang="tr-TR" sz="2400" b="1" dirty="0">
                <a:solidFill>
                  <a:srgbClr val="002060"/>
                </a:solidFill>
                <a:latin typeface="Arial Narrow" pitchFamily="34" charset="0"/>
                <a:ea typeface="Times New Roman" pitchFamily="18" charset="0"/>
              </a:rPr>
              <a:t>araştırma </a:t>
            </a:r>
            <a:r>
              <a:rPr kumimoji="0" lang="tr-TR" sz="2400" b="1" i="0" u="none" strike="noStrike" cap="none" normalizeH="0" baseline="0" dirty="0">
                <a:ln>
                  <a:noFill/>
                </a:ln>
                <a:solidFill>
                  <a:srgbClr val="002060"/>
                </a:solidFill>
                <a:effectLst/>
                <a:latin typeface="Arial Narrow" pitchFamily="34" charset="0"/>
                <a:ea typeface="Times New Roman" pitchFamily="18" charset="0"/>
              </a:rPr>
              <a:t>laboratuarlarında</a:t>
            </a:r>
            <a:r>
              <a:rPr kumimoji="0" lang="tr-TR" sz="2400" b="0" i="0" u="none" strike="noStrike" cap="none" normalizeH="0" baseline="0" dirty="0">
                <a:ln>
                  <a:noFill/>
                </a:ln>
                <a:solidFill>
                  <a:schemeClr val="tx1"/>
                </a:solidFill>
                <a:effectLst/>
                <a:latin typeface="Arial Narrow" pitchFamily="34" charset="0"/>
                <a:ea typeface="Times New Roman" pitchFamily="18" charset="0"/>
              </a:rPr>
              <a:t> kullanılır. </a:t>
            </a: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tr-TR" sz="2400" b="1" i="0" u="none" strike="noStrike" cap="none" normalizeH="0" baseline="0" dirty="0">
                <a:ln>
                  <a:noFill/>
                </a:ln>
                <a:solidFill>
                  <a:srgbClr val="00B0F0"/>
                </a:solidFill>
                <a:effectLst/>
                <a:latin typeface="Arial Narrow" pitchFamily="34" charset="0"/>
                <a:ea typeface="Times New Roman" pitchFamily="18" charset="0"/>
              </a:rPr>
              <a:t>Düdüklü tencere de basit bir otoklavdır. </a:t>
            </a: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tr-TR" sz="2000" b="0" i="0" u="none" strike="noStrike" cap="none" normalizeH="0" baseline="0" dirty="0">
              <a:ln>
                <a:noFill/>
              </a:ln>
              <a:solidFill>
                <a:schemeClr val="tx1"/>
              </a:solidFill>
              <a:effectLst/>
              <a:latin typeface="Arial Narrow"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tr-TR" sz="2400" b="1" i="0" u="none" strike="noStrike" cap="none" normalizeH="0" baseline="0" dirty="0">
                <a:ln>
                  <a:noFill/>
                </a:ln>
                <a:solidFill>
                  <a:srgbClr val="FF0000"/>
                </a:solidFill>
                <a:effectLst/>
                <a:latin typeface="Arial Black" panose="020B0A04020102020204" pitchFamily="34" charset="0"/>
                <a:ea typeface="Times New Roman" pitchFamily="18" charset="0"/>
              </a:rPr>
              <a:t>Boyler Kazanı</a:t>
            </a:r>
            <a:r>
              <a:rPr kumimoji="0" lang="tr-TR" sz="2400" b="0" i="0" u="none" strike="noStrike" cap="none" normalizeH="0" baseline="0" dirty="0">
                <a:ln>
                  <a:noFill/>
                </a:ln>
                <a:solidFill>
                  <a:srgbClr val="FF0000"/>
                </a:solidFill>
                <a:effectLst/>
                <a:latin typeface="Arial Black" panose="020B0A04020102020204" pitchFamily="34" charset="0"/>
                <a:ea typeface="Times New Roman" pitchFamily="18" charset="0"/>
              </a:rPr>
              <a:t> </a:t>
            </a:r>
          </a:p>
          <a:p>
            <a:pPr lvl="0" eaLnBrk="0" fontAlgn="base" hangingPunct="0">
              <a:spcBef>
                <a:spcPct val="0"/>
              </a:spcBef>
              <a:spcAft>
                <a:spcPct val="0"/>
              </a:spcAft>
              <a:tabLst>
                <a:tab pos="457200" algn="l"/>
              </a:tabLst>
            </a:pPr>
            <a:r>
              <a:rPr kumimoji="0" lang="tr-TR" sz="2000" b="0" i="0" u="none" strike="noStrike" cap="none" normalizeH="0" dirty="0">
                <a:ln>
                  <a:noFill/>
                </a:ln>
                <a:solidFill>
                  <a:schemeClr val="tx1"/>
                </a:solidFill>
                <a:effectLst/>
                <a:latin typeface="Arial Narrow" pitchFamily="34" charset="0"/>
                <a:ea typeface="Times New Roman" pitchFamily="18" charset="0"/>
              </a:rPr>
              <a:t> </a:t>
            </a:r>
            <a:r>
              <a:rPr lang="tr-TR" sz="2000" b="1" dirty="0"/>
              <a:t> </a:t>
            </a:r>
            <a:r>
              <a:rPr lang="tr-TR" sz="2400" b="1" dirty="0">
                <a:solidFill>
                  <a:srgbClr val="0070C0"/>
                </a:solidFill>
              </a:rPr>
              <a:t>Boyler</a:t>
            </a:r>
            <a:r>
              <a:rPr lang="tr-TR" sz="2400" b="1" dirty="0"/>
              <a:t>,</a:t>
            </a:r>
            <a:r>
              <a:rPr lang="tr-TR" sz="2400" dirty="0"/>
              <a:t> herhangi bir ısı kaynağından alınan </a:t>
            </a:r>
            <a:r>
              <a:rPr lang="tr-TR" sz="2400" b="1" dirty="0">
                <a:solidFill>
                  <a:srgbClr val="0070C0"/>
                </a:solidFill>
                <a:latin typeface="Arial Black" pitchFamily="34" charset="0"/>
              </a:rPr>
              <a:t>ısı enerjisinin suya transferini sağladıktan sonra suyu kullanıma hazır halde basınçlı olarak  depolayan</a:t>
            </a:r>
            <a:r>
              <a:rPr lang="tr-TR" sz="2400" b="1" dirty="0">
                <a:solidFill>
                  <a:srgbClr val="0070C0"/>
                </a:solidFill>
              </a:rPr>
              <a:t> tesisat elemanıdır</a:t>
            </a:r>
            <a:r>
              <a:rPr lang="tr-TR" sz="2400" dirty="0"/>
              <a:t>.</a:t>
            </a:r>
            <a:r>
              <a:rPr kumimoji="0" lang="tr-TR" sz="2400" b="0" i="0" u="none" strike="noStrike" cap="none" normalizeH="0" baseline="0" dirty="0">
                <a:ln>
                  <a:noFill/>
                </a:ln>
                <a:solidFill>
                  <a:schemeClr val="tx1"/>
                </a:solidFill>
                <a:effectLst/>
                <a:latin typeface="Arial Narrow" pitchFamily="34" charset="0"/>
                <a:ea typeface="Times New Roman" pitchFamily="18" charset="0"/>
              </a:rPr>
              <a:t> </a:t>
            </a:r>
          </a:p>
          <a:p>
            <a:pPr lvl="0" eaLnBrk="0" fontAlgn="base" hangingPunct="0">
              <a:spcBef>
                <a:spcPct val="0"/>
              </a:spcBef>
              <a:spcAft>
                <a:spcPct val="0"/>
              </a:spcAft>
              <a:tabLst>
                <a:tab pos="457200" algn="l"/>
              </a:tabLst>
            </a:pPr>
            <a:r>
              <a:rPr kumimoji="0" lang="tr-TR" sz="2400" b="0" i="0" u="none" strike="noStrike" cap="none" normalizeH="0" baseline="0" dirty="0">
                <a:ln>
                  <a:noFill/>
                </a:ln>
                <a:solidFill>
                  <a:schemeClr val="tx1"/>
                </a:solidFill>
                <a:effectLst/>
                <a:latin typeface="Arial Narrow" pitchFamily="34" charset="0"/>
                <a:ea typeface="Times New Roman" pitchFamily="18" charset="0"/>
              </a:rPr>
              <a:t>Dış kısımlarının yalıtılması gerekir.</a:t>
            </a:r>
            <a:r>
              <a:rPr kumimoji="0" lang="tr-TR" sz="2400" b="0" i="0" u="none" strike="noStrike" cap="none" normalizeH="0" baseline="0" dirty="0">
                <a:ln>
                  <a:noFill/>
                </a:ln>
                <a:solidFill>
                  <a:schemeClr val="tx1"/>
                </a:solidFill>
                <a:effectLst/>
                <a:latin typeface="Arial Narrow" pitchFamily="34" charset="0"/>
              </a:rPr>
              <a:t> </a:t>
            </a:r>
          </a:p>
        </p:txBody>
      </p:sp>
      <p:sp>
        <p:nvSpPr>
          <p:cNvPr id="2" name="Slayt Numarası Yer Tutucusu 1"/>
          <p:cNvSpPr>
            <a:spLocks noGrp="1"/>
          </p:cNvSpPr>
          <p:nvPr>
            <p:ph type="sldNum" sz="quarter" idx="12"/>
          </p:nvPr>
        </p:nvSpPr>
        <p:spPr/>
        <p:txBody>
          <a:bodyPr/>
          <a:lstStyle/>
          <a:p>
            <a:fld id="{9E8EC667-954C-42D1-86DC-A819E1C18EE6}" type="slidenum">
              <a:rPr lang="tr-TR" smtClean="0"/>
              <a:pPr/>
              <a:t>32</a:t>
            </a:fld>
            <a:endParaRPr lang="tr-TR"/>
          </a:p>
        </p:txBody>
      </p:sp>
    </p:spTree>
    <p:extLst>
      <p:ext uri="{BB962C8B-B14F-4D97-AF65-F5344CB8AC3E}">
        <p14:creationId xmlns:p14="http://schemas.microsoft.com/office/powerpoint/2010/main" val="3299270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Dikdörtgen"/>
          <p:cNvSpPr/>
          <p:nvPr/>
        </p:nvSpPr>
        <p:spPr>
          <a:xfrm>
            <a:off x="0" y="188640"/>
            <a:ext cx="8460432" cy="7171194"/>
          </a:xfrm>
          <a:prstGeom prst="rect">
            <a:avLst/>
          </a:prstGeom>
        </p:spPr>
        <p:txBody>
          <a:bodyPr wrap="square">
            <a:spAutoFit/>
          </a:bodyPr>
          <a:lstStyle/>
          <a:p>
            <a:pPr algn="ctr"/>
            <a:r>
              <a:rPr lang="tr-TR" sz="2000" b="1" dirty="0">
                <a:latin typeface="Arial Black" panose="020B0A04020102020204" pitchFamily="34" charset="0"/>
                <a:cs typeface="Arial" panose="020B0604020202020204" pitchFamily="34" charset="0"/>
              </a:rPr>
              <a:t>BASINÇLI KAPLARDAN KAYNAKLANAN </a:t>
            </a:r>
            <a:r>
              <a:rPr lang="tr-TR" sz="2000" b="1" dirty="0">
                <a:latin typeface="Arial Black" panose="020B0A04020102020204" pitchFamily="34" charset="0"/>
                <a:ea typeface="Times New Roman" pitchFamily="18" charset="0"/>
                <a:cs typeface="Arial" panose="020B0604020202020204" pitchFamily="34" charset="0"/>
              </a:rPr>
              <a:t>İŞ SAĞLIĞI VE GÜVENLİĞİ TEHLİKELERİ </a:t>
            </a:r>
            <a:r>
              <a:rPr lang="tr-TR" sz="2000" b="1" dirty="0">
                <a:latin typeface="Arial Black" panose="020B0A04020102020204" pitchFamily="34" charset="0"/>
                <a:cs typeface="Arial" panose="020B0604020202020204" pitchFamily="34" charset="0"/>
              </a:rPr>
              <a:t> </a:t>
            </a:r>
          </a:p>
          <a:p>
            <a:r>
              <a:rPr lang="tr-TR" sz="2000" dirty="0">
                <a:latin typeface="Arial Narrow" pitchFamily="34" charset="0"/>
              </a:rPr>
              <a:t>İşletmelerde iş sağlığı ve  güvenliği yönünden basınçlı kapların emniyet </a:t>
            </a:r>
            <a:r>
              <a:rPr lang="tr-TR" sz="2000" dirty="0" err="1">
                <a:latin typeface="Arial Narrow" pitchFamily="34" charset="0"/>
              </a:rPr>
              <a:t>ekipmanlari</a:t>
            </a:r>
            <a:r>
              <a:rPr lang="tr-TR" sz="2000" dirty="0">
                <a:latin typeface="Arial Narrow" pitchFamily="34" charset="0"/>
              </a:rPr>
              <a:t> ile</a:t>
            </a:r>
          </a:p>
          <a:p>
            <a:r>
              <a:rPr lang="tr-TR" sz="2000" dirty="0">
                <a:latin typeface="Arial Narrow" pitchFamily="34" charset="0"/>
              </a:rPr>
              <a:t>birlikte güvenli bir şekilde kullanılması için, </a:t>
            </a:r>
            <a:r>
              <a:rPr lang="tr-TR" sz="2000" b="1" dirty="0">
                <a:solidFill>
                  <a:srgbClr val="0070C0"/>
                </a:solidFill>
                <a:latin typeface="Arial Narrow" pitchFamily="34" charset="0"/>
              </a:rPr>
              <a:t>bu kapların periyodik olarak test ve kontrol</a:t>
            </a:r>
          </a:p>
          <a:p>
            <a:r>
              <a:rPr lang="tr-TR" sz="2000" b="1" dirty="0">
                <a:solidFill>
                  <a:srgbClr val="0070C0"/>
                </a:solidFill>
                <a:latin typeface="Arial Narrow" pitchFamily="34" charset="0"/>
              </a:rPr>
              <a:t>edilmesi gerekmektedir.</a:t>
            </a:r>
            <a:r>
              <a:rPr lang="tr-TR" sz="2000" dirty="0">
                <a:latin typeface="Arial Narrow" pitchFamily="34" charset="0"/>
              </a:rPr>
              <a:t> Basınçlı kapların test ve kontrol edilmesinde genel olarak;</a:t>
            </a:r>
          </a:p>
          <a:p>
            <a:r>
              <a:rPr lang="tr-TR" sz="2000" b="1" dirty="0">
                <a:solidFill>
                  <a:srgbClr val="002060"/>
                </a:solidFill>
                <a:latin typeface="Arial Narrow" pitchFamily="34" charset="0"/>
              </a:rPr>
              <a:t>korozyon, sızdırmazlık, kalınlık, aşınma, çatlak, çizik, deformasyon, bağlantı kontrolü,</a:t>
            </a:r>
          </a:p>
          <a:p>
            <a:r>
              <a:rPr lang="tr-TR" sz="2000" b="1" dirty="0">
                <a:solidFill>
                  <a:srgbClr val="002060"/>
                </a:solidFill>
                <a:latin typeface="Arial Narrow" pitchFamily="34" charset="0"/>
              </a:rPr>
              <a:t>sıcaklık, basınç, temizlik, fonksiyon, cihazların kalibrasyon durumu </a:t>
            </a:r>
            <a:r>
              <a:rPr lang="tr-TR" sz="2000" dirty="0">
                <a:latin typeface="Arial Narrow" pitchFamily="34" charset="0"/>
              </a:rPr>
              <a:t>vs. gibi hususların gözden geçirilmesi gerekmektedir. </a:t>
            </a:r>
            <a:r>
              <a:rPr lang="tr-TR" sz="2000" b="1" u="sng" dirty="0">
                <a:solidFill>
                  <a:srgbClr val="FF0000"/>
                </a:solidFill>
                <a:latin typeface="Arial Black" panose="020B0A04020102020204" pitchFamily="34" charset="0"/>
              </a:rPr>
              <a:t>Başlıca tehlikeleri 5 grup altında toplayabiliriz:</a:t>
            </a:r>
          </a:p>
          <a:p>
            <a:pPr marL="457200" indent="-457200">
              <a:buFont typeface="+mj-lt"/>
              <a:buAutoNum type="arabicPeriod"/>
            </a:pPr>
            <a:r>
              <a:rPr lang="tr-TR" sz="2400" b="1" dirty="0">
                <a:solidFill>
                  <a:srgbClr val="FF0000"/>
                </a:solidFill>
                <a:latin typeface="Arial Narrow" pitchFamily="34" charset="0"/>
              </a:rPr>
              <a:t>İnfilak Tehlikesi </a:t>
            </a:r>
          </a:p>
          <a:p>
            <a:pPr marL="457200" indent="-457200">
              <a:buFont typeface="+mj-lt"/>
              <a:buAutoNum type="arabicPeriod"/>
            </a:pPr>
            <a:endParaRPr lang="tr-TR" sz="2400" b="1" dirty="0">
              <a:solidFill>
                <a:srgbClr val="FF0000"/>
              </a:solidFill>
              <a:latin typeface="Arial Narrow" pitchFamily="34" charset="0"/>
            </a:endParaRPr>
          </a:p>
          <a:p>
            <a:pPr marL="457200" indent="-457200">
              <a:buFont typeface="+mj-lt"/>
              <a:buAutoNum type="arabicPeriod"/>
            </a:pPr>
            <a:r>
              <a:rPr lang="tr-TR" sz="2400" b="1" dirty="0">
                <a:solidFill>
                  <a:srgbClr val="FF0000"/>
                </a:solidFill>
                <a:latin typeface="Arial Narrow" pitchFamily="34" charset="0"/>
              </a:rPr>
              <a:t>Parçalanma Tehlikesi</a:t>
            </a:r>
          </a:p>
          <a:p>
            <a:pPr marL="457200" indent="-457200">
              <a:buFont typeface="+mj-lt"/>
              <a:buAutoNum type="arabicPeriod"/>
            </a:pPr>
            <a:endParaRPr lang="tr-TR" sz="2400" b="1" dirty="0">
              <a:solidFill>
                <a:srgbClr val="FF0000"/>
              </a:solidFill>
              <a:latin typeface="Arial Narrow" pitchFamily="34" charset="0"/>
            </a:endParaRPr>
          </a:p>
          <a:p>
            <a:pPr marL="457200" indent="-457200">
              <a:buFont typeface="+mj-lt"/>
              <a:buAutoNum type="arabicPeriod"/>
            </a:pPr>
            <a:r>
              <a:rPr lang="tr-TR" sz="2400" b="1" dirty="0">
                <a:solidFill>
                  <a:srgbClr val="FF0000"/>
                </a:solidFill>
                <a:latin typeface="Arial Narrow" pitchFamily="34" charset="0"/>
              </a:rPr>
              <a:t>Boğulma – zehirlenme </a:t>
            </a:r>
            <a:r>
              <a:rPr lang="tr-TR" sz="2400" b="1" dirty="0" err="1">
                <a:solidFill>
                  <a:srgbClr val="FF0000"/>
                </a:solidFill>
                <a:latin typeface="Arial Narrow" pitchFamily="34" charset="0"/>
              </a:rPr>
              <a:t>Th</a:t>
            </a:r>
            <a:r>
              <a:rPr lang="tr-TR" sz="2400" b="1" dirty="0">
                <a:solidFill>
                  <a:srgbClr val="FF0000"/>
                </a:solidFill>
                <a:latin typeface="Arial Narrow" pitchFamily="34" charset="0"/>
              </a:rPr>
              <a:t>.</a:t>
            </a:r>
          </a:p>
          <a:p>
            <a:pPr marL="457200" indent="-457200">
              <a:buFont typeface="+mj-lt"/>
              <a:buAutoNum type="arabicPeriod"/>
            </a:pPr>
            <a:endParaRPr lang="tr-TR" sz="2400" b="1" dirty="0">
              <a:solidFill>
                <a:srgbClr val="FF0000"/>
              </a:solidFill>
              <a:latin typeface="Arial Narrow" pitchFamily="34" charset="0"/>
            </a:endParaRPr>
          </a:p>
          <a:p>
            <a:pPr marL="457200" indent="-457200">
              <a:buFont typeface="+mj-lt"/>
              <a:buAutoNum type="arabicPeriod"/>
            </a:pPr>
            <a:r>
              <a:rPr lang="tr-TR" sz="2400" b="1" dirty="0">
                <a:solidFill>
                  <a:srgbClr val="FF0000"/>
                </a:solidFill>
                <a:latin typeface="Arial Narrow" pitchFamily="34" charset="0"/>
              </a:rPr>
              <a:t>Yangın ve patlama</a:t>
            </a:r>
          </a:p>
          <a:p>
            <a:pPr marL="457200" indent="-457200">
              <a:buFont typeface="+mj-lt"/>
              <a:buAutoNum type="arabicPeriod"/>
            </a:pPr>
            <a:endParaRPr lang="tr-TR" sz="2400" b="1" dirty="0">
              <a:solidFill>
                <a:srgbClr val="FF0000"/>
              </a:solidFill>
              <a:latin typeface="Arial Narrow" pitchFamily="34" charset="0"/>
            </a:endParaRPr>
          </a:p>
          <a:p>
            <a:pPr marL="457200" indent="-457200">
              <a:buFont typeface="+mj-lt"/>
              <a:buAutoNum type="arabicPeriod"/>
            </a:pPr>
            <a:r>
              <a:rPr lang="tr-TR" sz="2400" b="1" dirty="0">
                <a:solidFill>
                  <a:srgbClr val="FF0000"/>
                </a:solidFill>
                <a:latin typeface="Arial Narrow" pitchFamily="34" charset="0"/>
              </a:rPr>
              <a:t>Kimyevi ve termal yanıklar</a:t>
            </a:r>
          </a:p>
          <a:p>
            <a:endParaRPr lang="tr-TR" sz="2400" b="1" dirty="0">
              <a:solidFill>
                <a:srgbClr val="FF0000"/>
              </a:solidFill>
              <a:latin typeface="Arial Narrow" pitchFamily="34" charset="0"/>
            </a:endParaRPr>
          </a:p>
          <a:p>
            <a:endParaRPr lang="tr-TR" sz="2000" dirty="0">
              <a:latin typeface="Arial Narrow" pitchFamily="34" charset="0"/>
            </a:endParaRPr>
          </a:p>
        </p:txBody>
      </p:sp>
      <p:sp>
        <p:nvSpPr>
          <p:cNvPr id="20481" name="Rectangle 1"/>
          <p:cNvSpPr>
            <a:spLocks noChangeArrowheads="1"/>
          </p:cNvSpPr>
          <p:nvPr/>
        </p:nvSpPr>
        <p:spPr bwMode="auto">
          <a:xfrm>
            <a:off x="395536" y="5662265"/>
            <a:ext cx="6561733" cy="2308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endParaRPr kumimoji="0" lang="tr-TR" sz="900" b="0" i="0" u="none" strike="noStrike" cap="none" normalizeH="0" baseline="0" dirty="0">
              <a:ln>
                <a:noFill/>
              </a:ln>
              <a:solidFill>
                <a:schemeClr val="tx1"/>
              </a:solidFill>
              <a:effectLst/>
              <a:latin typeface="Arial" pitchFamily="34" charset="0"/>
            </a:endParaRPr>
          </a:p>
        </p:txBody>
      </p:sp>
      <p:pic>
        <p:nvPicPr>
          <p:cNvPr id="175114" name="Picture 10" descr="http://www.isguvenligi-uzmani.org/wp-content/uploads/2012/04/3.jpg"/>
          <p:cNvPicPr>
            <a:picLocks noChangeAspect="1" noChangeArrowheads="1"/>
          </p:cNvPicPr>
          <p:nvPr/>
        </p:nvPicPr>
        <p:blipFill>
          <a:blip r:embed="rId2" cstate="print"/>
          <a:srcRect/>
          <a:stretch>
            <a:fillRect/>
          </a:stretch>
        </p:blipFill>
        <p:spPr bwMode="auto">
          <a:xfrm>
            <a:off x="4211960" y="3284984"/>
            <a:ext cx="4376936" cy="3267075"/>
          </a:xfrm>
          <a:prstGeom prst="rect">
            <a:avLst/>
          </a:prstGeom>
          <a:noFill/>
        </p:spPr>
      </p:pic>
      <p:sp>
        <p:nvSpPr>
          <p:cNvPr id="2" name="Slayt Numarası Yer Tutucusu 1"/>
          <p:cNvSpPr>
            <a:spLocks noGrp="1"/>
          </p:cNvSpPr>
          <p:nvPr>
            <p:ph type="sldNum" sz="quarter" idx="12"/>
          </p:nvPr>
        </p:nvSpPr>
        <p:spPr/>
        <p:txBody>
          <a:bodyPr/>
          <a:lstStyle/>
          <a:p>
            <a:fld id="{9E8EC667-954C-42D1-86DC-A819E1C18EE6}" type="slidenum">
              <a:rPr lang="tr-TR" smtClean="0"/>
              <a:pPr/>
              <a:t>33</a:t>
            </a:fld>
            <a:endParaRPr lang="tr-TR"/>
          </a:p>
        </p:txBody>
      </p:sp>
    </p:spTree>
    <p:extLst>
      <p:ext uri="{BB962C8B-B14F-4D97-AF65-F5344CB8AC3E}">
        <p14:creationId xmlns:p14="http://schemas.microsoft.com/office/powerpoint/2010/main" val="1958284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Dikdörtgen"/>
          <p:cNvSpPr/>
          <p:nvPr/>
        </p:nvSpPr>
        <p:spPr>
          <a:xfrm>
            <a:off x="179512" y="188640"/>
            <a:ext cx="8784976" cy="3477875"/>
          </a:xfrm>
          <a:prstGeom prst="rect">
            <a:avLst/>
          </a:prstGeom>
        </p:spPr>
        <p:txBody>
          <a:bodyPr wrap="square">
            <a:spAutoFit/>
          </a:bodyPr>
          <a:lstStyle/>
          <a:p>
            <a:r>
              <a:rPr lang="tr-TR" sz="2000" b="1" dirty="0">
                <a:latin typeface="Arial Black" panose="020B0A04020102020204" pitchFamily="34" charset="0"/>
              </a:rPr>
              <a:t>İnfilak Tehlikesinden Korunma Tedbirleri</a:t>
            </a:r>
          </a:p>
          <a:p>
            <a:pPr lvl="0">
              <a:buFont typeface="Arial" pitchFamily="34" charset="0"/>
              <a:buChar char="•"/>
            </a:pPr>
            <a:r>
              <a:rPr lang="tr-TR" sz="2000" b="1" u="sng" dirty="0">
                <a:latin typeface="Arial Narrow" pitchFamily="34" charset="0"/>
              </a:rPr>
              <a:t>Tasarım ve imalat </a:t>
            </a:r>
            <a:r>
              <a:rPr lang="tr-TR" sz="2000" b="1" dirty="0">
                <a:solidFill>
                  <a:srgbClr val="0070C0"/>
                </a:solidFill>
                <a:latin typeface="Arial Narrow" pitchFamily="34" charset="0"/>
              </a:rPr>
              <a:t>yetkili teknik elemanlarca </a:t>
            </a:r>
            <a:r>
              <a:rPr lang="tr-TR" sz="2000" b="1" dirty="0">
                <a:latin typeface="Arial Narrow" pitchFamily="34" charset="0"/>
              </a:rPr>
              <a:t>yapılmalıdır.</a:t>
            </a:r>
          </a:p>
          <a:p>
            <a:pPr lvl="0">
              <a:buFont typeface="Arial" pitchFamily="34" charset="0"/>
              <a:buChar char="•"/>
            </a:pPr>
            <a:r>
              <a:rPr lang="tr-TR" sz="2000" b="1" dirty="0">
                <a:latin typeface="Arial Narrow" pitchFamily="34" charset="0"/>
              </a:rPr>
              <a:t>Kaplar </a:t>
            </a:r>
            <a:r>
              <a:rPr lang="tr-TR" sz="2000" b="1" dirty="0">
                <a:solidFill>
                  <a:srgbClr val="0070C0"/>
                </a:solidFill>
                <a:latin typeface="Arial Narrow" pitchFamily="34" charset="0"/>
              </a:rPr>
              <a:t>gerekli emniyet cihazları ile </a:t>
            </a:r>
            <a:r>
              <a:rPr lang="tr-TR" sz="2000" b="1" dirty="0">
                <a:latin typeface="Arial Narrow" pitchFamily="34" charset="0"/>
              </a:rPr>
              <a:t>donatılmalıdır.</a:t>
            </a:r>
          </a:p>
          <a:p>
            <a:pPr>
              <a:buFont typeface="Arial" pitchFamily="34" charset="0"/>
              <a:buChar char="•"/>
            </a:pPr>
            <a:r>
              <a:rPr lang="tr-TR" sz="2000" b="1" dirty="0">
                <a:solidFill>
                  <a:srgbClr val="0070C0"/>
                </a:solidFill>
                <a:latin typeface="Arial Narrow" pitchFamily="34" charset="0"/>
              </a:rPr>
              <a:t>Uygun yerleşimi </a:t>
            </a:r>
            <a:r>
              <a:rPr lang="tr-TR" sz="2000" b="1" dirty="0">
                <a:latin typeface="Arial Narrow" pitchFamily="34" charset="0"/>
              </a:rPr>
              <a:t>sağlanmalıdır.</a:t>
            </a:r>
            <a:r>
              <a:rPr lang="tr-TR" sz="2000" b="1" dirty="0">
                <a:solidFill>
                  <a:srgbClr val="0070C0"/>
                </a:solidFill>
                <a:latin typeface="Arial Narrow" pitchFamily="34" charset="0"/>
              </a:rPr>
              <a:t> </a:t>
            </a:r>
          </a:p>
          <a:p>
            <a:pPr>
              <a:buFont typeface="Arial" pitchFamily="34" charset="0"/>
              <a:buChar char="•"/>
            </a:pPr>
            <a:r>
              <a:rPr lang="tr-TR" sz="2000" b="1" dirty="0">
                <a:solidFill>
                  <a:srgbClr val="0070C0"/>
                </a:solidFill>
                <a:latin typeface="Arial Narrow" pitchFamily="34" charset="0"/>
              </a:rPr>
              <a:t>İşletme -bakım talimatları </a:t>
            </a:r>
            <a:r>
              <a:rPr lang="tr-TR" sz="2000" b="1" dirty="0">
                <a:latin typeface="Arial Narrow" pitchFamily="34" charset="0"/>
              </a:rPr>
              <a:t>hazırlanmalıdır.</a:t>
            </a:r>
          </a:p>
          <a:p>
            <a:pPr lvl="0">
              <a:buFont typeface="Arial" pitchFamily="34" charset="0"/>
              <a:buChar char="•"/>
            </a:pPr>
            <a:r>
              <a:rPr lang="tr-TR" sz="2000" b="1" u="sng" dirty="0">
                <a:latin typeface="Arial Narrow" pitchFamily="34" charset="0"/>
              </a:rPr>
              <a:t>İşletme ve bakım </a:t>
            </a:r>
            <a:r>
              <a:rPr lang="tr-TR" sz="2000" b="1" dirty="0">
                <a:solidFill>
                  <a:srgbClr val="0070C0"/>
                </a:solidFill>
                <a:latin typeface="Arial Narrow" pitchFamily="34" charset="0"/>
              </a:rPr>
              <a:t>ehliyetli elemanlarca </a:t>
            </a:r>
            <a:r>
              <a:rPr lang="tr-TR" sz="2000" b="1" dirty="0">
                <a:latin typeface="Arial Narrow" pitchFamily="34" charset="0"/>
              </a:rPr>
              <a:t>sağlanmalıdır .</a:t>
            </a:r>
          </a:p>
          <a:p>
            <a:pPr lvl="0">
              <a:buFont typeface="Arial" pitchFamily="34" charset="0"/>
              <a:buChar char="•"/>
            </a:pPr>
            <a:r>
              <a:rPr lang="tr-TR" sz="2000" b="1" dirty="0">
                <a:solidFill>
                  <a:srgbClr val="0070C0"/>
                </a:solidFill>
                <a:latin typeface="Arial Narrow" pitchFamily="34" charset="0"/>
              </a:rPr>
              <a:t>Periyodik bakım ve deneyleri </a:t>
            </a:r>
            <a:r>
              <a:rPr lang="tr-TR" sz="2000" b="1" dirty="0">
                <a:latin typeface="Arial Narrow" pitchFamily="34" charset="0"/>
              </a:rPr>
              <a:t>yapılarak belgelendirilmelidir.</a:t>
            </a:r>
          </a:p>
          <a:p>
            <a:pPr lvl="0">
              <a:buFont typeface="Arial" pitchFamily="34" charset="0"/>
              <a:buChar char="•"/>
            </a:pPr>
            <a:r>
              <a:rPr lang="tr-TR" sz="2000" b="1" dirty="0" err="1">
                <a:solidFill>
                  <a:srgbClr val="0070C0"/>
                </a:solidFill>
                <a:latin typeface="Arial Narrow" pitchFamily="34" charset="0"/>
              </a:rPr>
              <a:t>Maruziyet</a:t>
            </a:r>
            <a:r>
              <a:rPr lang="tr-TR" sz="2000" b="1" dirty="0">
                <a:solidFill>
                  <a:srgbClr val="0070C0"/>
                </a:solidFill>
                <a:latin typeface="Arial Narrow" pitchFamily="34" charset="0"/>
              </a:rPr>
              <a:t> alanı belirlenmeli </a:t>
            </a:r>
            <a:r>
              <a:rPr lang="tr-TR" sz="2000" b="1" dirty="0">
                <a:latin typeface="Arial Narrow" pitchFamily="34" charset="0"/>
              </a:rPr>
              <a:t>ve ilgisizlerin  bu alana  girmesi </a:t>
            </a:r>
            <a:r>
              <a:rPr lang="tr-TR" sz="2000" b="1" dirty="0">
                <a:solidFill>
                  <a:srgbClr val="0070C0"/>
                </a:solidFill>
                <a:latin typeface="Arial Narrow" pitchFamily="34" charset="0"/>
              </a:rPr>
              <a:t>önlenmelidir.</a:t>
            </a:r>
          </a:p>
          <a:p>
            <a:pPr lvl="0">
              <a:buFont typeface="Arial" pitchFamily="34" charset="0"/>
              <a:buChar char="•"/>
            </a:pPr>
            <a:r>
              <a:rPr lang="tr-TR" sz="2000" b="1" dirty="0">
                <a:latin typeface="Arial Narrow" pitchFamily="34" charset="0"/>
              </a:rPr>
              <a:t>Çalışmalar </a:t>
            </a:r>
            <a:r>
              <a:rPr lang="tr-TR" sz="2000" b="1" dirty="0">
                <a:solidFill>
                  <a:srgbClr val="0070C0"/>
                </a:solidFill>
                <a:latin typeface="Arial Narrow" pitchFamily="34" charset="0"/>
              </a:rPr>
              <a:t>en az sayıda elemanla </a:t>
            </a:r>
            <a:r>
              <a:rPr lang="tr-TR" sz="2000" b="1" dirty="0">
                <a:latin typeface="Arial Narrow" pitchFamily="34" charset="0"/>
              </a:rPr>
              <a:t>yürütülmelidir.</a:t>
            </a:r>
          </a:p>
          <a:p>
            <a:pPr lvl="0">
              <a:buFont typeface="Arial" pitchFamily="34" charset="0"/>
              <a:buChar char="•"/>
            </a:pPr>
            <a:r>
              <a:rPr lang="tr-TR" sz="2000" b="1" dirty="0">
                <a:latin typeface="Arial Narrow" pitchFamily="34" charset="0"/>
              </a:rPr>
              <a:t>Düzenli olarak </a:t>
            </a:r>
            <a:r>
              <a:rPr lang="tr-TR" sz="2000" b="1" dirty="0">
                <a:solidFill>
                  <a:srgbClr val="0070C0"/>
                </a:solidFill>
                <a:latin typeface="Arial Narrow" pitchFamily="34" charset="0"/>
              </a:rPr>
              <a:t>sicil kayıtları </a:t>
            </a:r>
            <a:r>
              <a:rPr lang="tr-TR" sz="2000" b="1" dirty="0">
                <a:latin typeface="Arial Narrow" pitchFamily="34" charset="0"/>
              </a:rPr>
              <a:t>tutulmalıdır.</a:t>
            </a:r>
          </a:p>
          <a:p>
            <a:pPr lvl="0">
              <a:buFont typeface="Arial" pitchFamily="34" charset="0"/>
              <a:buChar char="•"/>
            </a:pPr>
            <a:r>
              <a:rPr lang="tr-TR" sz="2000" b="1" u="sng" dirty="0">
                <a:latin typeface="Arial Narrow" pitchFamily="34" charset="0"/>
              </a:rPr>
              <a:t>Elektrik tesisatı</a:t>
            </a:r>
            <a:r>
              <a:rPr lang="tr-TR" sz="2000" b="1" dirty="0">
                <a:latin typeface="Arial Narrow" pitchFamily="34" charset="0"/>
              </a:rPr>
              <a:t> </a:t>
            </a:r>
            <a:r>
              <a:rPr lang="tr-TR" sz="2000" b="1" dirty="0" err="1">
                <a:solidFill>
                  <a:srgbClr val="0070C0"/>
                </a:solidFill>
                <a:latin typeface="Arial Narrow" pitchFamily="34" charset="0"/>
              </a:rPr>
              <a:t>exproof</a:t>
            </a:r>
            <a:r>
              <a:rPr lang="tr-TR" sz="2000" b="1" dirty="0">
                <a:solidFill>
                  <a:srgbClr val="0070C0"/>
                </a:solidFill>
                <a:latin typeface="Arial Narrow" pitchFamily="34" charset="0"/>
              </a:rPr>
              <a:t> olmalı </a:t>
            </a:r>
            <a:r>
              <a:rPr lang="tr-TR" sz="2000" b="1" dirty="0">
                <a:latin typeface="Arial Narrow" pitchFamily="34" charset="0"/>
              </a:rPr>
              <a:t>ve </a:t>
            </a:r>
            <a:r>
              <a:rPr lang="tr-TR" sz="2000" b="1" dirty="0">
                <a:solidFill>
                  <a:srgbClr val="0070C0"/>
                </a:solidFill>
                <a:latin typeface="Arial Narrow" pitchFamily="34" charset="0"/>
              </a:rPr>
              <a:t>paratoner </a:t>
            </a:r>
            <a:r>
              <a:rPr lang="tr-TR" sz="2000" b="1" dirty="0">
                <a:latin typeface="Arial Narrow" pitchFamily="34" charset="0"/>
              </a:rPr>
              <a:t> tesisatı kurulmalıdır..</a:t>
            </a:r>
          </a:p>
        </p:txBody>
      </p:sp>
      <p:pic>
        <p:nvPicPr>
          <p:cNvPr id="174082" name="Picture 2" descr="http://www.batmanpostasigazetesi.com/images/news/patlayan-kazan-az-kalsin-faciaya-neden-oluyordu-15005.jpg"/>
          <p:cNvPicPr>
            <a:picLocks noChangeAspect="1" noChangeArrowheads="1"/>
          </p:cNvPicPr>
          <p:nvPr/>
        </p:nvPicPr>
        <p:blipFill>
          <a:blip r:embed="rId2" cstate="print"/>
          <a:srcRect/>
          <a:stretch>
            <a:fillRect/>
          </a:stretch>
        </p:blipFill>
        <p:spPr bwMode="auto">
          <a:xfrm>
            <a:off x="899592" y="3933056"/>
            <a:ext cx="3240360" cy="2314947"/>
          </a:xfrm>
          <a:prstGeom prst="rect">
            <a:avLst/>
          </a:prstGeom>
          <a:noFill/>
        </p:spPr>
      </p:pic>
      <p:pic>
        <p:nvPicPr>
          <p:cNvPr id="174084" name="Picture 4" descr="http://www.trthaber.com/resimler/106000/107083.jpg"/>
          <p:cNvPicPr>
            <a:picLocks noChangeAspect="1" noChangeArrowheads="1"/>
          </p:cNvPicPr>
          <p:nvPr/>
        </p:nvPicPr>
        <p:blipFill>
          <a:blip r:embed="rId3" cstate="print"/>
          <a:srcRect/>
          <a:stretch>
            <a:fillRect/>
          </a:stretch>
        </p:blipFill>
        <p:spPr bwMode="auto">
          <a:xfrm>
            <a:off x="4860032" y="3895242"/>
            <a:ext cx="3600400" cy="2348775"/>
          </a:xfrm>
          <a:prstGeom prst="rect">
            <a:avLst/>
          </a:prstGeom>
          <a:noFill/>
        </p:spPr>
      </p:pic>
      <p:sp>
        <p:nvSpPr>
          <p:cNvPr id="2" name="Slayt Numarası Yer Tutucusu 1"/>
          <p:cNvSpPr>
            <a:spLocks noGrp="1"/>
          </p:cNvSpPr>
          <p:nvPr>
            <p:ph type="sldNum" sz="quarter" idx="12"/>
          </p:nvPr>
        </p:nvSpPr>
        <p:spPr/>
        <p:txBody>
          <a:bodyPr/>
          <a:lstStyle/>
          <a:p>
            <a:fld id="{9E8EC667-954C-42D1-86DC-A819E1C18EE6}" type="slidenum">
              <a:rPr lang="tr-TR" smtClean="0"/>
              <a:pPr/>
              <a:t>34</a:t>
            </a:fld>
            <a:endParaRPr lang="tr-TR"/>
          </a:p>
        </p:txBody>
      </p:sp>
    </p:spTree>
    <p:extLst>
      <p:ext uri="{BB962C8B-B14F-4D97-AF65-F5344CB8AC3E}">
        <p14:creationId xmlns:p14="http://schemas.microsoft.com/office/powerpoint/2010/main" val="369699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Dikdörtgen"/>
          <p:cNvSpPr/>
          <p:nvPr/>
        </p:nvSpPr>
        <p:spPr>
          <a:xfrm>
            <a:off x="179512" y="299551"/>
            <a:ext cx="8784976" cy="2985433"/>
          </a:xfrm>
          <a:prstGeom prst="rect">
            <a:avLst/>
          </a:prstGeom>
        </p:spPr>
        <p:txBody>
          <a:bodyPr wrap="square">
            <a:spAutoFit/>
          </a:bodyPr>
          <a:lstStyle/>
          <a:p>
            <a:r>
              <a:rPr lang="tr-TR" sz="2000" b="1" dirty="0">
                <a:latin typeface="Arial Black" panose="020B0A04020102020204" pitchFamily="34" charset="0"/>
              </a:rPr>
              <a:t>Parçalanma Tehlikesinden Kor. Tedbirleri (şarapnel etkisi)</a:t>
            </a:r>
          </a:p>
          <a:p>
            <a:pPr lvl="0">
              <a:buFont typeface="Arial" pitchFamily="34" charset="0"/>
              <a:buChar char="•"/>
            </a:pPr>
            <a:r>
              <a:rPr lang="tr-TR" sz="2400" b="1" u="sng" dirty="0">
                <a:latin typeface="Arial Narrow" pitchFamily="34" charset="0"/>
              </a:rPr>
              <a:t>Tasarımda</a:t>
            </a:r>
            <a:r>
              <a:rPr lang="tr-TR" sz="2400" b="1" dirty="0">
                <a:latin typeface="Arial Narrow" pitchFamily="34" charset="0"/>
              </a:rPr>
              <a:t> </a:t>
            </a:r>
            <a:r>
              <a:rPr lang="tr-TR" sz="2400" b="1" dirty="0">
                <a:solidFill>
                  <a:srgbClr val="0070C0"/>
                </a:solidFill>
                <a:latin typeface="Arial Narrow" pitchFamily="34" charset="0"/>
              </a:rPr>
              <a:t>parça fırlama riskini azaltıcı tedbirler </a:t>
            </a:r>
            <a:r>
              <a:rPr lang="tr-TR" sz="2400" b="1" dirty="0">
                <a:latin typeface="Arial Narrow" pitchFamily="34" charset="0"/>
              </a:rPr>
              <a:t>alınmalıdır.</a:t>
            </a:r>
          </a:p>
          <a:p>
            <a:pPr lvl="0">
              <a:buFont typeface="Arial" pitchFamily="34" charset="0"/>
              <a:buChar char="•"/>
            </a:pPr>
            <a:r>
              <a:rPr lang="tr-TR" sz="2400" b="1" dirty="0">
                <a:latin typeface="Arial Narrow" pitchFamily="34" charset="0"/>
              </a:rPr>
              <a:t>Basınçlı kabın </a:t>
            </a:r>
            <a:r>
              <a:rPr lang="tr-TR" sz="2400" b="1" dirty="0">
                <a:solidFill>
                  <a:srgbClr val="0070C0"/>
                </a:solidFill>
                <a:latin typeface="Arial Narrow" pitchFamily="34" charset="0"/>
              </a:rPr>
              <a:t>yer seçiminde dikkatli </a:t>
            </a:r>
            <a:r>
              <a:rPr lang="tr-TR" sz="2400" b="1" dirty="0">
                <a:latin typeface="Arial Narrow" pitchFamily="34" charset="0"/>
              </a:rPr>
              <a:t>olunmalıdır.</a:t>
            </a:r>
          </a:p>
          <a:p>
            <a:pPr lvl="0">
              <a:buFont typeface="Arial" pitchFamily="34" charset="0"/>
              <a:buChar char="•"/>
            </a:pPr>
            <a:r>
              <a:rPr lang="tr-TR" sz="2400" b="1" dirty="0">
                <a:solidFill>
                  <a:srgbClr val="0070C0"/>
                </a:solidFill>
                <a:latin typeface="Arial Narrow" pitchFamily="34" charset="0"/>
              </a:rPr>
              <a:t>Gerekli hallerde sütre </a:t>
            </a:r>
            <a:r>
              <a:rPr lang="tr-TR" sz="2400" b="1" dirty="0">
                <a:latin typeface="Arial Narrow" pitchFamily="34" charset="0"/>
              </a:rPr>
              <a:t>yapılarak parça yayılımı önlenmelidir.</a:t>
            </a:r>
          </a:p>
          <a:p>
            <a:pPr lvl="0">
              <a:buFont typeface="Arial" pitchFamily="34" charset="0"/>
              <a:buChar char="•"/>
            </a:pPr>
            <a:r>
              <a:rPr lang="tr-TR" sz="2400" b="1" dirty="0">
                <a:solidFill>
                  <a:srgbClr val="0070C0"/>
                </a:solidFill>
                <a:latin typeface="Arial Narrow" pitchFamily="34" charset="0"/>
              </a:rPr>
              <a:t>Periyodik basınç testleri </a:t>
            </a:r>
            <a:r>
              <a:rPr lang="tr-TR" sz="2400" b="1" dirty="0">
                <a:latin typeface="Arial Narrow" pitchFamily="34" charset="0"/>
              </a:rPr>
              <a:t>yapılarak rapora bağlanmalıdır.</a:t>
            </a:r>
          </a:p>
          <a:p>
            <a:pPr lvl="0">
              <a:buFont typeface="Arial" pitchFamily="34" charset="0"/>
              <a:buChar char="•"/>
            </a:pPr>
            <a:r>
              <a:rPr lang="tr-TR" sz="2400" b="1" dirty="0">
                <a:solidFill>
                  <a:srgbClr val="0070C0"/>
                </a:solidFill>
                <a:latin typeface="Arial Narrow" pitchFamily="34" charset="0"/>
              </a:rPr>
              <a:t>Tehlikeli alanlara giriş çıkışlar</a:t>
            </a:r>
            <a:r>
              <a:rPr lang="tr-TR" sz="2400" b="1" dirty="0">
                <a:latin typeface="Arial Narrow" pitchFamily="34" charset="0"/>
              </a:rPr>
              <a:t> kontrol altına alınmalıdır.</a:t>
            </a:r>
          </a:p>
          <a:p>
            <a:pPr lvl="0">
              <a:buFont typeface="Arial" pitchFamily="34" charset="0"/>
              <a:buChar char="•"/>
            </a:pPr>
            <a:r>
              <a:rPr lang="tr-TR" sz="2400" b="1" u="sng" dirty="0">
                <a:latin typeface="Arial Narrow" pitchFamily="34" charset="0"/>
              </a:rPr>
              <a:t>Bakımlar </a:t>
            </a:r>
            <a:r>
              <a:rPr lang="tr-TR" sz="2400" b="1" dirty="0">
                <a:solidFill>
                  <a:srgbClr val="0070C0"/>
                </a:solidFill>
                <a:latin typeface="Arial Narrow" pitchFamily="34" charset="0"/>
              </a:rPr>
              <a:t>ehliyetli elemanlarca yapılıp  kayıtlar uygun  şekilde tutulmalıdır</a:t>
            </a:r>
            <a:r>
              <a:rPr lang="tr-TR" sz="2000" b="1" dirty="0">
                <a:solidFill>
                  <a:srgbClr val="0070C0"/>
                </a:solidFill>
                <a:latin typeface="Arial Narrow" pitchFamily="34" charset="0"/>
              </a:rPr>
              <a:t>.</a:t>
            </a:r>
          </a:p>
        </p:txBody>
      </p:sp>
      <p:pic>
        <p:nvPicPr>
          <p:cNvPr id="173058" name="Picture 2" descr="http://www.ajansrize.net/resim/2012/01/patlama2.jpg"/>
          <p:cNvPicPr>
            <a:picLocks noChangeAspect="1" noChangeArrowheads="1"/>
          </p:cNvPicPr>
          <p:nvPr/>
        </p:nvPicPr>
        <p:blipFill>
          <a:blip r:embed="rId2" cstate="print"/>
          <a:srcRect/>
          <a:stretch>
            <a:fillRect/>
          </a:stretch>
        </p:blipFill>
        <p:spPr bwMode="auto">
          <a:xfrm>
            <a:off x="2411760" y="3284984"/>
            <a:ext cx="4247034" cy="3296666"/>
          </a:xfrm>
          <a:prstGeom prst="rect">
            <a:avLst/>
          </a:prstGeom>
          <a:noFill/>
        </p:spPr>
      </p:pic>
      <p:sp>
        <p:nvSpPr>
          <p:cNvPr id="3" name="Slayt Numarası Yer Tutucusu 2"/>
          <p:cNvSpPr>
            <a:spLocks noGrp="1"/>
          </p:cNvSpPr>
          <p:nvPr>
            <p:ph type="sldNum" sz="quarter" idx="12"/>
          </p:nvPr>
        </p:nvSpPr>
        <p:spPr/>
        <p:txBody>
          <a:bodyPr/>
          <a:lstStyle/>
          <a:p>
            <a:fld id="{9E8EC667-954C-42D1-86DC-A819E1C18EE6}" type="slidenum">
              <a:rPr lang="tr-TR" smtClean="0"/>
              <a:pPr/>
              <a:t>35</a:t>
            </a:fld>
            <a:endParaRPr lang="tr-TR"/>
          </a:p>
        </p:txBody>
      </p:sp>
    </p:spTree>
    <p:extLst>
      <p:ext uri="{BB962C8B-B14F-4D97-AF65-F5344CB8AC3E}">
        <p14:creationId xmlns:p14="http://schemas.microsoft.com/office/powerpoint/2010/main" val="1974004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Dikdörtgen"/>
          <p:cNvSpPr/>
          <p:nvPr/>
        </p:nvSpPr>
        <p:spPr>
          <a:xfrm>
            <a:off x="0" y="188640"/>
            <a:ext cx="8964488" cy="4093428"/>
          </a:xfrm>
          <a:prstGeom prst="rect">
            <a:avLst/>
          </a:prstGeom>
        </p:spPr>
        <p:txBody>
          <a:bodyPr wrap="square">
            <a:spAutoFit/>
          </a:bodyPr>
          <a:lstStyle/>
          <a:p>
            <a:r>
              <a:rPr lang="tr-TR" sz="2000" b="1" dirty="0">
                <a:latin typeface="Arial Black" panose="020B0A04020102020204" pitchFamily="34" charset="0"/>
              </a:rPr>
              <a:t>Boğulma ve Zehirlenme Tehlikesinden Korunma Tedbirleri</a:t>
            </a:r>
          </a:p>
          <a:p>
            <a:pPr lvl="0">
              <a:buFont typeface="Arial" pitchFamily="34" charset="0"/>
              <a:buChar char="•"/>
            </a:pPr>
            <a:r>
              <a:rPr lang="tr-TR" sz="2400" b="1" u="sng" dirty="0">
                <a:latin typeface="Arial Narrow" pitchFamily="34" charset="0"/>
              </a:rPr>
              <a:t>İmalatta ve yer seçiminde  </a:t>
            </a:r>
            <a:r>
              <a:rPr lang="tr-TR" sz="2400" b="1" dirty="0">
                <a:solidFill>
                  <a:srgbClr val="0070C0"/>
                </a:solidFill>
                <a:latin typeface="Arial Narrow" pitchFamily="34" charset="0"/>
              </a:rPr>
              <a:t>basınçlı kapta ve işyerinde kullanılan maddeler dikkate alınmalıdır.</a:t>
            </a:r>
          </a:p>
          <a:p>
            <a:pPr lvl="0">
              <a:buFont typeface="Arial" pitchFamily="34" charset="0"/>
              <a:buChar char="•"/>
            </a:pPr>
            <a:r>
              <a:rPr lang="tr-TR" sz="2400" b="1" dirty="0">
                <a:latin typeface="Arial Narrow" pitchFamily="34" charset="0"/>
              </a:rPr>
              <a:t>Genel veya mevzi </a:t>
            </a:r>
            <a:r>
              <a:rPr lang="tr-TR" sz="2400" b="1" dirty="0">
                <a:solidFill>
                  <a:srgbClr val="0070C0"/>
                </a:solidFill>
                <a:latin typeface="Arial Narrow" pitchFamily="34" charset="0"/>
              </a:rPr>
              <a:t>havalandırma </a:t>
            </a:r>
            <a:r>
              <a:rPr lang="tr-TR" sz="2400" b="1" dirty="0">
                <a:latin typeface="Arial Narrow" pitchFamily="34" charset="0"/>
              </a:rPr>
              <a:t>tesis edilmelidir.</a:t>
            </a:r>
          </a:p>
          <a:p>
            <a:pPr lvl="0">
              <a:buFont typeface="Arial" pitchFamily="34" charset="0"/>
              <a:buChar char="•"/>
            </a:pPr>
            <a:r>
              <a:rPr lang="tr-TR" sz="2400" b="1" dirty="0">
                <a:solidFill>
                  <a:srgbClr val="0070C0"/>
                </a:solidFill>
                <a:latin typeface="Arial Narrow" pitchFamily="34" charset="0"/>
              </a:rPr>
              <a:t>Gaz detektörü ve alarm cihazları </a:t>
            </a:r>
            <a:r>
              <a:rPr lang="tr-TR" sz="2400" b="1" dirty="0">
                <a:latin typeface="Arial Narrow" pitchFamily="34" charset="0"/>
              </a:rPr>
              <a:t>bulundurulmalıdır.</a:t>
            </a:r>
          </a:p>
          <a:p>
            <a:pPr lvl="0">
              <a:buFont typeface="Arial" pitchFamily="34" charset="0"/>
              <a:buChar char="•"/>
            </a:pPr>
            <a:endParaRPr lang="tr-TR" sz="2400" b="1" dirty="0">
              <a:latin typeface="Arial Narrow" pitchFamily="34" charset="0"/>
            </a:endParaRPr>
          </a:p>
          <a:p>
            <a:pPr lvl="0">
              <a:buFont typeface="Arial" pitchFamily="34" charset="0"/>
              <a:buChar char="•"/>
            </a:pPr>
            <a:r>
              <a:rPr lang="tr-TR" sz="2400" b="1" dirty="0">
                <a:solidFill>
                  <a:srgbClr val="0070C0"/>
                </a:solidFill>
                <a:latin typeface="Arial Narrow" pitchFamily="34" charset="0"/>
              </a:rPr>
              <a:t>Çalışanlar eğitilerek belgeleri dosyalarına </a:t>
            </a:r>
            <a:r>
              <a:rPr lang="tr-TR" sz="2400" b="1" dirty="0">
                <a:latin typeface="Arial Narrow" pitchFamily="34" charset="0"/>
              </a:rPr>
              <a:t>konulmalıdır.</a:t>
            </a:r>
          </a:p>
          <a:p>
            <a:pPr lvl="0">
              <a:buFont typeface="Arial" pitchFamily="34" charset="0"/>
              <a:buChar char="•"/>
            </a:pPr>
            <a:r>
              <a:rPr lang="tr-TR" sz="2400" b="1" dirty="0">
                <a:solidFill>
                  <a:srgbClr val="0070C0"/>
                </a:solidFill>
                <a:latin typeface="Arial Narrow" pitchFamily="34" charset="0"/>
              </a:rPr>
              <a:t>Kişisel koruyucu donanımlar </a:t>
            </a:r>
            <a:r>
              <a:rPr lang="tr-TR" sz="2400" b="1" dirty="0">
                <a:latin typeface="Arial Narrow" pitchFamily="34" charset="0"/>
              </a:rPr>
              <a:t>temin edilerek kullanımı sağlanmalıdır.</a:t>
            </a:r>
          </a:p>
          <a:p>
            <a:pPr lvl="0">
              <a:buFont typeface="Arial" pitchFamily="34" charset="0"/>
              <a:buChar char="•"/>
            </a:pPr>
            <a:endParaRPr lang="tr-TR" sz="2400" b="1" dirty="0">
              <a:latin typeface="Arial Narrow" pitchFamily="34" charset="0"/>
            </a:endParaRPr>
          </a:p>
          <a:p>
            <a:pPr lvl="0">
              <a:buFont typeface="Arial" pitchFamily="34" charset="0"/>
              <a:buChar char="•"/>
            </a:pPr>
            <a:r>
              <a:rPr lang="tr-TR" sz="2400" b="1" dirty="0">
                <a:latin typeface="Arial Narrow" pitchFamily="34" charset="0"/>
              </a:rPr>
              <a:t>Riskli alanlarda </a:t>
            </a:r>
            <a:r>
              <a:rPr lang="tr-TR" sz="2400" b="1" dirty="0">
                <a:solidFill>
                  <a:srgbClr val="0070C0"/>
                </a:solidFill>
                <a:latin typeface="Arial Narrow" pitchFamily="34" charset="0"/>
              </a:rPr>
              <a:t>en az sayıda  eleman ile </a:t>
            </a:r>
            <a:r>
              <a:rPr lang="tr-TR" sz="2400" b="1" dirty="0">
                <a:latin typeface="Arial Narrow" pitchFamily="34" charset="0"/>
              </a:rPr>
              <a:t>çalışılmalıdır.</a:t>
            </a:r>
          </a:p>
          <a:p>
            <a:pPr lvl="0">
              <a:buFont typeface="Arial" pitchFamily="34" charset="0"/>
              <a:buChar char="•"/>
            </a:pPr>
            <a:r>
              <a:rPr lang="tr-TR" sz="2400" b="1" dirty="0">
                <a:latin typeface="Arial Narrow" pitchFamily="34" charset="0"/>
              </a:rPr>
              <a:t>Gerekli yerlere </a:t>
            </a:r>
            <a:r>
              <a:rPr lang="tr-TR" sz="2400" b="1" dirty="0">
                <a:solidFill>
                  <a:srgbClr val="0070C0"/>
                </a:solidFill>
                <a:latin typeface="Arial Narrow" pitchFamily="34" charset="0"/>
              </a:rPr>
              <a:t>ikaz levhaları </a:t>
            </a:r>
            <a:r>
              <a:rPr lang="tr-TR" sz="2400" b="1" dirty="0">
                <a:latin typeface="Arial Narrow" pitchFamily="34" charset="0"/>
              </a:rPr>
              <a:t>asılmalıdır</a:t>
            </a:r>
            <a:r>
              <a:rPr lang="tr-TR" sz="2400" dirty="0">
                <a:latin typeface="Arial Narrow" pitchFamily="34" charset="0"/>
              </a:rPr>
              <a:t>.</a:t>
            </a:r>
          </a:p>
        </p:txBody>
      </p:sp>
      <p:pic>
        <p:nvPicPr>
          <p:cNvPr id="172034" name="Picture 2" descr="http://www.kenthaber.com/Photos/Haber/2004/7/25/atas.jpg"/>
          <p:cNvPicPr>
            <a:picLocks noChangeAspect="1" noChangeArrowheads="1"/>
          </p:cNvPicPr>
          <p:nvPr/>
        </p:nvPicPr>
        <p:blipFill>
          <a:blip r:embed="rId2" cstate="print"/>
          <a:srcRect/>
          <a:stretch>
            <a:fillRect/>
          </a:stretch>
        </p:blipFill>
        <p:spPr bwMode="auto">
          <a:xfrm>
            <a:off x="5555287" y="3875838"/>
            <a:ext cx="3600400" cy="2657797"/>
          </a:xfrm>
          <a:prstGeom prst="rect">
            <a:avLst/>
          </a:prstGeom>
          <a:noFill/>
        </p:spPr>
      </p:pic>
      <p:sp>
        <p:nvSpPr>
          <p:cNvPr id="3" name="Slayt Numarası Yer Tutucusu 2"/>
          <p:cNvSpPr>
            <a:spLocks noGrp="1"/>
          </p:cNvSpPr>
          <p:nvPr>
            <p:ph type="sldNum" sz="quarter" idx="12"/>
          </p:nvPr>
        </p:nvSpPr>
        <p:spPr/>
        <p:txBody>
          <a:bodyPr/>
          <a:lstStyle/>
          <a:p>
            <a:fld id="{9E8EC667-954C-42D1-86DC-A819E1C18EE6}" type="slidenum">
              <a:rPr lang="tr-TR" smtClean="0"/>
              <a:pPr/>
              <a:t>36</a:t>
            </a:fld>
            <a:endParaRPr lang="tr-TR"/>
          </a:p>
        </p:txBody>
      </p:sp>
    </p:spTree>
    <p:extLst>
      <p:ext uri="{BB962C8B-B14F-4D97-AF65-F5344CB8AC3E}">
        <p14:creationId xmlns:p14="http://schemas.microsoft.com/office/powerpoint/2010/main" val="3915337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Dikdörtgen"/>
          <p:cNvSpPr/>
          <p:nvPr/>
        </p:nvSpPr>
        <p:spPr>
          <a:xfrm>
            <a:off x="179512" y="188640"/>
            <a:ext cx="8280920" cy="6124754"/>
          </a:xfrm>
          <a:prstGeom prst="rect">
            <a:avLst/>
          </a:prstGeom>
        </p:spPr>
        <p:txBody>
          <a:bodyPr wrap="square">
            <a:spAutoFit/>
          </a:bodyPr>
          <a:lstStyle/>
          <a:p>
            <a:pPr lvl="0"/>
            <a:r>
              <a:rPr lang="tr-TR" sz="2000" b="1" u="sng" dirty="0">
                <a:latin typeface="Arial Black" panose="020B0A04020102020204" pitchFamily="34" charset="0"/>
              </a:rPr>
              <a:t>Yangın ve Patlama Tehlikesinden Korunma Tedbirleri</a:t>
            </a:r>
          </a:p>
          <a:p>
            <a:pPr lvl="0">
              <a:buFont typeface="Arial" pitchFamily="34" charset="0"/>
              <a:buChar char="•"/>
            </a:pPr>
            <a:r>
              <a:rPr lang="tr-TR" sz="2400" b="1" u="sng" dirty="0">
                <a:latin typeface="Arial Narrow" pitchFamily="34" charset="0"/>
              </a:rPr>
              <a:t>Yanıcı ve patlayıcı ortamlarda</a:t>
            </a:r>
            <a:r>
              <a:rPr lang="tr-TR" sz="2400" b="1" dirty="0">
                <a:latin typeface="Arial Narrow" pitchFamily="34" charset="0"/>
              </a:rPr>
              <a:t>, sıcak işler </a:t>
            </a:r>
            <a:r>
              <a:rPr lang="tr-TR" sz="2400" b="1" dirty="0">
                <a:solidFill>
                  <a:srgbClr val="002060"/>
                </a:solidFill>
                <a:latin typeface="Arial Narrow" pitchFamily="34" charset="0"/>
              </a:rPr>
              <a:t>özel izinle yürütülmelidir.</a:t>
            </a:r>
          </a:p>
          <a:p>
            <a:pPr lvl="0">
              <a:buFont typeface="Arial" pitchFamily="34" charset="0"/>
              <a:buChar char="•"/>
            </a:pPr>
            <a:r>
              <a:rPr lang="tr-TR" sz="2400" b="1" dirty="0">
                <a:latin typeface="Arial Narrow" pitchFamily="34" charset="0"/>
              </a:rPr>
              <a:t>Bu bölümlerde çalışanlar ve bakım onarımcılar </a:t>
            </a:r>
            <a:r>
              <a:rPr lang="tr-TR" sz="2400" b="1" dirty="0">
                <a:solidFill>
                  <a:srgbClr val="002060"/>
                </a:solidFill>
                <a:latin typeface="Arial Narrow" pitchFamily="34" charset="0"/>
              </a:rPr>
              <a:t>yangın konusunda eğitilmelidir.</a:t>
            </a:r>
          </a:p>
          <a:p>
            <a:pPr lvl="0">
              <a:buFont typeface="Arial" pitchFamily="34" charset="0"/>
              <a:buChar char="•"/>
            </a:pPr>
            <a:r>
              <a:rPr lang="tr-TR" sz="2400" b="1" dirty="0">
                <a:latin typeface="Arial Narrow" pitchFamily="34" charset="0"/>
              </a:rPr>
              <a:t>Geç tutuşan yanıcı maddeler yakınında </a:t>
            </a:r>
            <a:r>
              <a:rPr lang="tr-TR" sz="2400" b="1" dirty="0">
                <a:solidFill>
                  <a:srgbClr val="002060"/>
                </a:solidFill>
                <a:latin typeface="Arial Narrow" pitchFamily="34" charset="0"/>
              </a:rPr>
              <a:t>sıcak çalışma sonrası yeterli bir süre yangın kontrolleri sürdürülmelidir.</a:t>
            </a:r>
          </a:p>
          <a:p>
            <a:pPr lvl="0">
              <a:buFont typeface="Arial" pitchFamily="34" charset="0"/>
              <a:buChar char="•"/>
            </a:pPr>
            <a:r>
              <a:rPr lang="tr-TR" sz="2400" b="1" dirty="0">
                <a:latin typeface="Arial Narrow" pitchFamily="34" charset="0"/>
              </a:rPr>
              <a:t>Yakıt deposu vb. parlayıcı madde bulaşıkları bulunan kaplarda </a:t>
            </a:r>
            <a:r>
              <a:rPr lang="tr-TR" sz="2400" b="1" dirty="0">
                <a:solidFill>
                  <a:srgbClr val="FF0000"/>
                </a:solidFill>
                <a:latin typeface="Arial Narrow" pitchFamily="34" charset="0"/>
              </a:rPr>
              <a:t>kaynak çalışması </a:t>
            </a:r>
            <a:r>
              <a:rPr lang="tr-TR" sz="2400" b="1" dirty="0">
                <a:solidFill>
                  <a:srgbClr val="002060"/>
                </a:solidFill>
                <a:latin typeface="Arial Narrow" pitchFamily="34" charset="0"/>
              </a:rPr>
              <a:t>yapmaktan mümkün olduğunca kaçınılmalıdır.</a:t>
            </a:r>
          </a:p>
          <a:p>
            <a:pPr lvl="0">
              <a:buFont typeface="Arial" pitchFamily="34" charset="0"/>
              <a:buChar char="•"/>
            </a:pPr>
            <a:endParaRPr lang="tr-TR" sz="2000" dirty="0">
              <a:latin typeface="Arial Narrow" pitchFamily="34" charset="0"/>
            </a:endParaRPr>
          </a:p>
          <a:p>
            <a:pPr lvl="0"/>
            <a:endParaRPr lang="tr-TR" sz="2000" u="sng" dirty="0">
              <a:latin typeface="Arial Black" pitchFamily="34" charset="0"/>
            </a:endParaRPr>
          </a:p>
          <a:p>
            <a:pPr lvl="0"/>
            <a:r>
              <a:rPr lang="tr-TR" sz="2000" b="1" u="sng" dirty="0">
                <a:solidFill>
                  <a:srgbClr val="FF0000"/>
                </a:solidFill>
                <a:latin typeface="Arial Black" panose="020B0A04020102020204" pitchFamily="34" charset="0"/>
              </a:rPr>
              <a:t>Kimyevi ve termal yanıklardan korunma tedbirleri</a:t>
            </a:r>
          </a:p>
          <a:p>
            <a:pPr lvl="0">
              <a:buFont typeface="Arial" pitchFamily="34" charset="0"/>
              <a:buChar char="•"/>
            </a:pPr>
            <a:r>
              <a:rPr lang="tr-TR" sz="2400" b="1" dirty="0">
                <a:latin typeface="Arial Narrow" pitchFamily="34" charset="0"/>
              </a:rPr>
              <a:t>Kimyevi ve termal yanıklara sebep olan </a:t>
            </a:r>
            <a:r>
              <a:rPr lang="tr-TR" sz="2400" b="1" dirty="0">
                <a:solidFill>
                  <a:srgbClr val="002060"/>
                </a:solidFill>
                <a:latin typeface="Arial Narrow" pitchFamily="34" charset="0"/>
              </a:rPr>
              <a:t>maddeler , bunlardan korunma ve ilk yardım konusunda çalışanlar </a:t>
            </a:r>
            <a:r>
              <a:rPr lang="tr-TR" sz="2400" b="1" dirty="0">
                <a:solidFill>
                  <a:srgbClr val="FF0066"/>
                </a:solidFill>
                <a:latin typeface="Arial Narrow" pitchFamily="34" charset="0"/>
              </a:rPr>
              <a:t>eğitilmelidir.</a:t>
            </a:r>
          </a:p>
          <a:p>
            <a:pPr lvl="0">
              <a:buFont typeface="Arial" pitchFamily="34" charset="0"/>
              <a:buChar char="•"/>
            </a:pPr>
            <a:r>
              <a:rPr lang="tr-TR" sz="2400" b="1" dirty="0">
                <a:solidFill>
                  <a:srgbClr val="002060"/>
                </a:solidFill>
                <a:latin typeface="Arial Narrow" pitchFamily="34" charset="0"/>
              </a:rPr>
              <a:t>İş bitiminde </a:t>
            </a:r>
            <a:r>
              <a:rPr lang="tr-TR" sz="2400" b="1" dirty="0">
                <a:solidFill>
                  <a:srgbClr val="FF0066"/>
                </a:solidFill>
                <a:latin typeface="Arial Narrow" pitchFamily="34" charset="0"/>
              </a:rPr>
              <a:t>son kontrol ve testler </a:t>
            </a:r>
            <a:r>
              <a:rPr lang="tr-TR" sz="2400" b="1" dirty="0">
                <a:latin typeface="Arial Narrow" pitchFamily="34" charset="0"/>
              </a:rPr>
              <a:t>yapılmalıdır.</a:t>
            </a:r>
          </a:p>
          <a:p>
            <a:pPr lvl="0">
              <a:buFont typeface="Arial" pitchFamily="34" charset="0"/>
              <a:buChar char="•"/>
            </a:pPr>
            <a:r>
              <a:rPr lang="tr-TR" sz="2400" b="1" dirty="0">
                <a:latin typeface="Arial Narrow" pitchFamily="34" charset="0"/>
              </a:rPr>
              <a:t>Termal yanıklardan dan korunmak  için; </a:t>
            </a:r>
            <a:r>
              <a:rPr lang="tr-TR" sz="2400" b="1" dirty="0">
                <a:solidFill>
                  <a:srgbClr val="002060"/>
                </a:solidFill>
                <a:latin typeface="Arial Narrow" pitchFamily="34" charset="0"/>
              </a:rPr>
              <a:t>maske, bot, tozluk, iş elbisesi, deri önlük vb</a:t>
            </a:r>
            <a:r>
              <a:rPr lang="tr-TR" sz="2400" b="1" dirty="0">
                <a:solidFill>
                  <a:srgbClr val="FF0066"/>
                </a:solidFill>
                <a:latin typeface="Arial Narrow" pitchFamily="34" charset="0"/>
              </a:rPr>
              <a:t>.  kişisel koruyucu donanımlar </a:t>
            </a:r>
            <a:r>
              <a:rPr lang="tr-TR" sz="2400" b="1" dirty="0">
                <a:latin typeface="Arial Narrow" pitchFamily="34" charset="0"/>
              </a:rPr>
              <a:t>kullanılmalıdır.</a:t>
            </a:r>
          </a:p>
          <a:p>
            <a:pPr lvl="0">
              <a:buFont typeface="Arial" pitchFamily="34" charset="0"/>
              <a:buChar char="•"/>
            </a:pPr>
            <a:r>
              <a:rPr lang="tr-TR" sz="2400" b="1" dirty="0">
                <a:latin typeface="Arial Narrow" pitchFamily="34" charset="0"/>
              </a:rPr>
              <a:t>Bu işlerde çalışmalar </a:t>
            </a:r>
            <a:r>
              <a:rPr lang="tr-TR" sz="2400" b="1" dirty="0">
                <a:solidFill>
                  <a:srgbClr val="FF0000"/>
                </a:solidFill>
                <a:latin typeface="Arial Narrow" pitchFamily="34" charset="0"/>
              </a:rPr>
              <a:t>özel izinle</a:t>
            </a:r>
            <a:r>
              <a:rPr lang="tr-TR" sz="2400" b="1" dirty="0">
                <a:solidFill>
                  <a:srgbClr val="002060"/>
                </a:solidFill>
                <a:latin typeface="Arial Narrow" pitchFamily="34" charset="0"/>
              </a:rPr>
              <a:t>, yetkililer nezaretinde yapılmalıdır.</a:t>
            </a:r>
          </a:p>
        </p:txBody>
      </p:sp>
      <p:sp>
        <p:nvSpPr>
          <p:cNvPr id="3" name="Slayt Numarası Yer Tutucusu 2"/>
          <p:cNvSpPr>
            <a:spLocks noGrp="1"/>
          </p:cNvSpPr>
          <p:nvPr>
            <p:ph type="sldNum" sz="quarter" idx="12"/>
          </p:nvPr>
        </p:nvSpPr>
        <p:spPr/>
        <p:txBody>
          <a:bodyPr/>
          <a:lstStyle/>
          <a:p>
            <a:fld id="{9E8EC667-954C-42D1-86DC-A819E1C18EE6}" type="slidenum">
              <a:rPr lang="tr-TR" smtClean="0"/>
              <a:pPr/>
              <a:t>37</a:t>
            </a:fld>
            <a:endParaRPr lang="tr-TR"/>
          </a:p>
        </p:txBody>
      </p:sp>
    </p:spTree>
    <p:extLst>
      <p:ext uri="{BB962C8B-B14F-4D97-AF65-F5344CB8AC3E}">
        <p14:creationId xmlns:p14="http://schemas.microsoft.com/office/powerpoint/2010/main" val="3808742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Dikdörtgen"/>
          <p:cNvSpPr/>
          <p:nvPr/>
        </p:nvSpPr>
        <p:spPr>
          <a:xfrm>
            <a:off x="0" y="188640"/>
            <a:ext cx="8388424" cy="6771084"/>
          </a:xfrm>
          <a:prstGeom prst="rect">
            <a:avLst/>
          </a:prstGeom>
        </p:spPr>
        <p:txBody>
          <a:bodyPr wrap="square">
            <a:spAutoFit/>
          </a:bodyPr>
          <a:lstStyle/>
          <a:p>
            <a:pPr lvl="0" indent="358775" fontAlgn="base">
              <a:spcBef>
                <a:spcPct val="0"/>
              </a:spcBef>
              <a:spcAft>
                <a:spcPct val="0"/>
              </a:spcAft>
              <a:tabLst>
                <a:tab pos="358775" algn="l"/>
              </a:tabLst>
            </a:pPr>
            <a:r>
              <a:rPr lang="tr-TR" sz="3600" b="1" dirty="0">
                <a:latin typeface="Arial Black" panose="020B0A04020102020204" pitchFamily="34" charset="0"/>
                <a:ea typeface="ヒラギノ明朝 Pro W3" charset="-128"/>
                <a:cs typeface="Times New Roman" pitchFamily="18" charset="0"/>
              </a:rPr>
              <a:t>Periyodik Kontrol Süreleri</a:t>
            </a:r>
            <a:endParaRPr lang="tr-TR" sz="3600" b="1" dirty="0">
              <a:latin typeface="Arial Black" panose="020B0A04020102020204" pitchFamily="34" charset="0"/>
            </a:endParaRPr>
          </a:p>
          <a:p>
            <a:pPr lvl="0" eaLnBrk="0" fontAlgn="base" hangingPunct="0">
              <a:spcBef>
                <a:spcPct val="0"/>
              </a:spcBef>
              <a:spcAft>
                <a:spcPct val="0"/>
              </a:spcAft>
              <a:tabLst>
                <a:tab pos="358775" algn="l"/>
              </a:tabLst>
            </a:pPr>
            <a:r>
              <a:rPr lang="tr-TR" sz="2000" b="1" dirty="0">
                <a:latin typeface="Arial Black" panose="020B0A04020102020204" pitchFamily="34" charset="0"/>
                <a:ea typeface="ヒラギノ明朝 Pro W3" charset="-128"/>
                <a:cs typeface="Times New Roman" pitchFamily="18" charset="0"/>
              </a:rPr>
              <a:t>Basınçlı kap ve tesisatlar</a:t>
            </a:r>
            <a:endParaRPr lang="tr-TR" sz="2000" b="1" dirty="0">
              <a:latin typeface="Arial Black" panose="020B0A04020102020204" pitchFamily="34" charset="0"/>
            </a:endParaRPr>
          </a:p>
          <a:p>
            <a:pPr lvl="0" eaLnBrk="0" fontAlgn="base" hangingPunct="0">
              <a:spcBef>
                <a:spcPct val="0"/>
              </a:spcBef>
              <a:spcAft>
                <a:spcPct val="0"/>
              </a:spcAft>
              <a:tabLst>
                <a:tab pos="358775" algn="l"/>
              </a:tabLst>
            </a:pPr>
            <a:r>
              <a:rPr lang="tr-TR" sz="2000" b="1" dirty="0">
                <a:latin typeface="Arial" panose="020B0604020202020204" pitchFamily="34" charset="0"/>
                <a:ea typeface="ヒラギノ明朝 Pro W3" charset="-128"/>
                <a:cs typeface="Arial" panose="020B0604020202020204" pitchFamily="34" charset="0"/>
              </a:rPr>
              <a:t>Basınçlı kaplarda  prensip olarak </a:t>
            </a:r>
            <a:r>
              <a:rPr lang="tr-TR" sz="2000" b="1" u="sng" dirty="0">
                <a:latin typeface="Arial Black" pitchFamily="34" charset="0"/>
                <a:ea typeface="ヒラギノ明朝 Pro W3" charset="-128"/>
                <a:cs typeface="Arial" panose="020B0604020202020204" pitchFamily="34" charset="0"/>
              </a:rPr>
              <a:t>hidrostatik test </a:t>
            </a:r>
            <a:r>
              <a:rPr lang="tr-TR" sz="2000" b="1" dirty="0">
                <a:latin typeface="Arial" panose="020B0604020202020204" pitchFamily="34" charset="0"/>
                <a:ea typeface="ヒラギノ明朝 Pro W3" charset="-128"/>
                <a:cs typeface="Arial" panose="020B0604020202020204" pitchFamily="34" charset="0"/>
              </a:rPr>
              <a:t>yapılması esastır. Bu testler, standartlarda aksi belirtilmediği sürece işletme basıncının </a:t>
            </a:r>
            <a:r>
              <a:rPr lang="tr-TR" sz="2000" b="1" u="sng" dirty="0">
                <a:latin typeface="Arial Black" pitchFamily="34" charset="0"/>
                <a:ea typeface="ヒラギノ明朝 Pro W3" charset="-128"/>
                <a:cs typeface="Arial" panose="020B0604020202020204" pitchFamily="34" charset="0"/>
              </a:rPr>
              <a:t>1,5 katı </a:t>
            </a:r>
            <a:r>
              <a:rPr lang="tr-TR" sz="2000" b="1" dirty="0">
                <a:latin typeface="Arial" panose="020B0604020202020204" pitchFamily="34" charset="0"/>
                <a:ea typeface="ヒラギノ明朝 Pro W3" charset="-128"/>
                <a:cs typeface="Arial" panose="020B0604020202020204" pitchFamily="34" charset="0"/>
              </a:rPr>
              <a:t>ile ve bir yılı aşmayan sürelerle yapılır. </a:t>
            </a:r>
          </a:p>
          <a:p>
            <a:pPr lvl="0" eaLnBrk="0" fontAlgn="base" hangingPunct="0">
              <a:spcBef>
                <a:spcPct val="0"/>
              </a:spcBef>
              <a:spcAft>
                <a:spcPct val="0"/>
              </a:spcAft>
              <a:tabLst>
                <a:tab pos="358775" algn="l"/>
              </a:tabLst>
            </a:pPr>
            <a:r>
              <a:rPr lang="tr-TR" sz="2000" b="1" dirty="0">
                <a:latin typeface="Arial" panose="020B0604020202020204" pitchFamily="34" charset="0"/>
                <a:ea typeface="ヒラギノ明朝 Pro W3" charset="-128"/>
                <a:cs typeface="Arial" panose="020B0604020202020204" pitchFamily="34" charset="0"/>
              </a:rPr>
              <a:t>Basınçlı kap ve </a:t>
            </a:r>
            <a:r>
              <a:rPr lang="tr-TR" sz="2000" b="1" dirty="0" err="1">
                <a:latin typeface="Arial" panose="020B0604020202020204" pitchFamily="34" charset="0"/>
                <a:ea typeface="ヒラギノ明朝 Pro W3" charset="-128"/>
                <a:cs typeface="Arial" panose="020B0604020202020204" pitchFamily="34" charset="0"/>
              </a:rPr>
              <a:t>tesisatların</a:t>
            </a:r>
            <a:r>
              <a:rPr lang="tr-TR" sz="2000" b="1" dirty="0">
                <a:latin typeface="Arial" panose="020B0604020202020204" pitchFamily="34" charset="0"/>
                <a:ea typeface="ヒラギノ明朝 Pro W3" charset="-128"/>
                <a:cs typeface="Arial" panose="020B0604020202020204" pitchFamily="34" charset="0"/>
              </a:rPr>
              <a:t> periyodik kontrolleri, </a:t>
            </a:r>
            <a:r>
              <a:rPr lang="tr-TR" sz="2000" b="1" dirty="0">
                <a:solidFill>
                  <a:srgbClr val="FF0000"/>
                </a:solidFill>
                <a:latin typeface="Arial" panose="020B0604020202020204" pitchFamily="34" charset="0"/>
                <a:ea typeface="ヒラギノ明朝 Pro W3" charset="-128"/>
                <a:cs typeface="Arial" panose="020B0604020202020204" pitchFamily="34" charset="0"/>
              </a:rPr>
              <a:t>makine mühendisleri ve makine tekniker veya yüksek teknikerleri tarafından </a:t>
            </a:r>
            <a:r>
              <a:rPr lang="tr-TR" sz="2000" b="1" dirty="0">
                <a:latin typeface="Arial" panose="020B0604020202020204" pitchFamily="34" charset="0"/>
                <a:ea typeface="ヒラギノ明朝 Pro W3" charset="-128"/>
                <a:cs typeface="Arial" panose="020B0604020202020204" pitchFamily="34" charset="0"/>
              </a:rPr>
              <a:t>yapılır. </a:t>
            </a:r>
          </a:p>
          <a:p>
            <a:pPr lvl="0" eaLnBrk="0" fontAlgn="base" hangingPunct="0">
              <a:spcBef>
                <a:spcPct val="0"/>
              </a:spcBef>
              <a:spcAft>
                <a:spcPct val="0"/>
              </a:spcAft>
              <a:tabLst>
                <a:tab pos="358775" algn="l"/>
              </a:tabLst>
            </a:pPr>
            <a:endParaRPr lang="tr-TR" sz="1200" b="1" dirty="0">
              <a:latin typeface="Arial Narrow" pitchFamily="34" charset="0"/>
              <a:ea typeface="ヒラギノ明朝 Pro W3" charset="-128"/>
              <a:cs typeface="Times New Roman" pitchFamily="18" charset="0"/>
            </a:endParaRPr>
          </a:p>
          <a:p>
            <a:pPr eaLnBrk="0" fontAlgn="base" hangingPunct="0">
              <a:spcBef>
                <a:spcPct val="0"/>
              </a:spcBef>
              <a:spcAft>
                <a:spcPct val="0"/>
              </a:spcAft>
              <a:tabLst>
                <a:tab pos="358775" algn="l"/>
              </a:tabLst>
            </a:pPr>
            <a:r>
              <a:rPr lang="tr-TR" b="1" dirty="0">
                <a:latin typeface="Arial Black" panose="020B0A04020102020204" pitchFamily="34" charset="0"/>
                <a:ea typeface="ヒラギノ明朝 Pro W3" charset="-128"/>
                <a:cs typeface="Times New Roman" pitchFamily="18" charset="0"/>
              </a:rPr>
              <a:t>Basınçlı kap ve tesisatın periyodik kontrol süreleri </a:t>
            </a:r>
            <a:r>
              <a:rPr lang="tr-TR" b="1" dirty="0">
                <a:latin typeface="Arial Black" panose="020B0A04020102020204" pitchFamily="34" charset="0"/>
                <a:ea typeface="Times New Roman" pitchFamily="18" charset="0"/>
                <a:cs typeface="Times New Roman" pitchFamily="18" charset="0"/>
              </a:rPr>
              <a:t>(azami süre)</a:t>
            </a:r>
          </a:p>
          <a:p>
            <a:pPr>
              <a:buFont typeface="Wingdings" pitchFamily="2" charset="2"/>
              <a:buChar char="ü"/>
            </a:pPr>
            <a:r>
              <a:rPr lang="tr-TR" sz="2400" b="1" dirty="0">
                <a:solidFill>
                  <a:srgbClr val="FF0000"/>
                </a:solidFill>
                <a:latin typeface="Arial Narrow" pitchFamily="34" charset="0"/>
              </a:rPr>
              <a:t>Buhar kazanları </a:t>
            </a:r>
            <a:r>
              <a:rPr lang="tr-TR" sz="2000" b="1" dirty="0">
                <a:latin typeface="Arial Narrow" pitchFamily="34" charset="0"/>
              </a:rPr>
              <a:t>Standartlarda süre belirtilmemişse </a:t>
            </a:r>
            <a:r>
              <a:rPr lang="tr-TR" sz="2400" b="1" dirty="0">
                <a:solidFill>
                  <a:srgbClr val="FF0000"/>
                </a:solidFill>
                <a:latin typeface="Arial Narrow" pitchFamily="34" charset="0"/>
              </a:rPr>
              <a:t>1 Yıl</a:t>
            </a:r>
          </a:p>
          <a:p>
            <a:pPr>
              <a:buFont typeface="Wingdings" pitchFamily="2" charset="2"/>
              <a:buChar char="ü"/>
            </a:pPr>
            <a:r>
              <a:rPr lang="tr-TR" sz="2400" b="1" dirty="0">
                <a:solidFill>
                  <a:srgbClr val="FF0000"/>
                </a:solidFill>
                <a:latin typeface="Arial Narrow" pitchFamily="34" charset="0"/>
              </a:rPr>
              <a:t>Kalorifer kazanları </a:t>
            </a:r>
            <a:r>
              <a:rPr lang="tr-TR" sz="2000" b="1" dirty="0">
                <a:latin typeface="Arial Narrow" pitchFamily="34" charset="0"/>
              </a:rPr>
              <a:t>Standartlarda süre belirtilmemişse</a:t>
            </a:r>
            <a:r>
              <a:rPr lang="tr-TR" sz="2400" b="1" dirty="0">
                <a:latin typeface="Arial Narrow" pitchFamily="34" charset="0"/>
              </a:rPr>
              <a:t> </a:t>
            </a:r>
            <a:r>
              <a:rPr lang="tr-TR" sz="2400" b="1" dirty="0">
                <a:solidFill>
                  <a:srgbClr val="FF0000"/>
                </a:solidFill>
                <a:latin typeface="Arial Narrow" pitchFamily="34" charset="0"/>
              </a:rPr>
              <a:t>1 Yıl</a:t>
            </a:r>
          </a:p>
          <a:p>
            <a:pPr>
              <a:buFont typeface="Wingdings" pitchFamily="2" charset="2"/>
              <a:buChar char="ü"/>
            </a:pPr>
            <a:endParaRPr lang="tr-TR" sz="1200" b="1" dirty="0">
              <a:solidFill>
                <a:srgbClr val="FF0000"/>
              </a:solidFill>
              <a:latin typeface="Arial Narrow" pitchFamily="34" charset="0"/>
            </a:endParaRPr>
          </a:p>
          <a:p>
            <a:pPr>
              <a:buFont typeface="Wingdings" pitchFamily="2" charset="2"/>
              <a:buChar char="ü"/>
            </a:pPr>
            <a:r>
              <a:rPr lang="tr-TR" sz="2400" b="1" dirty="0">
                <a:solidFill>
                  <a:srgbClr val="FF0000"/>
                </a:solidFill>
                <a:latin typeface="Arial Narrow" pitchFamily="34" charset="0"/>
              </a:rPr>
              <a:t>Taşınabilir gaz tüpleri </a:t>
            </a:r>
            <a:r>
              <a:rPr lang="tr-TR" sz="2400" b="1" dirty="0">
                <a:latin typeface="Arial Narrow" pitchFamily="34" charset="0"/>
              </a:rPr>
              <a:t>(Dikişli, dikişsiz) </a:t>
            </a:r>
            <a:r>
              <a:rPr lang="tr-TR" sz="2000" b="1" dirty="0">
                <a:latin typeface="Arial Narrow" pitchFamily="34" charset="0"/>
              </a:rPr>
              <a:t>Standartlarda süre belirtilmemişse </a:t>
            </a:r>
            <a:r>
              <a:rPr lang="tr-TR" sz="2400" b="1" dirty="0">
                <a:solidFill>
                  <a:srgbClr val="FF0000"/>
                </a:solidFill>
                <a:latin typeface="Arial Black" panose="020B0A04020102020204" pitchFamily="34" charset="0"/>
              </a:rPr>
              <a:t>3Yıl</a:t>
            </a:r>
          </a:p>
          <a:p>
            <a:pPr>
              <a:buFont typeface="Wingdings" pitchFamily="2" charset="2"/>
              <a:buChar char="ü"/>
            </a:pPr>
            <a:r>
              <a:rPr lang="tr-TR" sz="2400" b="1" dirty="0">
                <a:solidFill>
                  <a:srgbClr val="FF0000"/>
                </a:solidFill>
                <a:latin typeface="Arial Narrow" pitchFamily="34" charset="0"/>
              </a:rPr>
              <a:t>Taşınabilir asetilen tüpleri  TS EN 12863 standardında belirtilen sürelerde</a:t>
            </a:r>
          </a:p>
          <a:p>
            <a:pPr>
              <a:buFont typeface="Wingdings" pitchFamily="2" charset="2"/>
              <a:buChar char="ü"/>
            </a:pPr>
            <a:endParaRPr lang="tr-TR" sz="1200" b="1" dirty="0">
              <a:solidFill>
                <a:srgbClr val="FF0000"/>
              </a:solidFill>
              <a:latin typeface="Arial Narrow" pitchFamily="34" charset="0"/>
            </a:endParaRPr>
          </a:p>
          <a:p>
            <a:pPr>
              <a:buFont typeface="Wingdings" pitchFamily="2" charset="2"/>
              <a:buChar char="ü"/>
            </a:pPr>
            <a:r>
              <a:rPr lang="tr-TR" sz="2400" b="1" dirty="0" err="1">
                <a:solidFill>
                  <a:srgbClr val="FF0000"/>
                </a:solidFill>
                <a:latin typeface="Arial Narrow" pitchFamily="34" charset="0"/>
              </a:rPr>
              <a:t>Manifoldlu</a:t>
            </a:r>
            <a:r>
              <a:rPr lang="tr-TR" sz="2400" b="1" dirty="0">
                <a:solidFill>
                  <a:srgbClr val="FF0000"/>
                </a:solidFill>
                <a:latin typeface="Arial Narrow" pitchFamily="34" charset="0"/>
              </a:rPr>
              <a:t> asetilen tüp demetleri </a:t>
            </a:r>
            <a:r>
              <a:rPr lang="tr-TR" sz="2000" b="1" dirty="0">
                <a:latin typeface="Arial Narrow" pitchFamily="34" charset="0"/>
              </a:rPr>
              <a:t>Standartlarda süre belirtilmemişse </a:t>
            </a:r>
            <a:r>
              <a:rPr lang="tr-TR" sz="2400" b="1" dirty="0">
                <a:solidFill>
                  <a:srgbClr val="FF0000"/>
                </a:solidFill>
                <a:latin typeface="Arial Narrow" pitchFamily="34" charset="0"/>
              </a:rPr>
              <a:t>1 Yıl</a:t>
            </a:r>
          </a:p>
          <a:p>
            <a:pPr>
              <a:buFont typeface="Wingdings" pitchFamily="2" charset="2"/>
              <a:buChar char="ü"/>
            </a:pPr>
            <a:r>
              <a:rPr lang="tr-TR" sz="2400" b="1" dirty="0" err="1">
                <a:solidFill>
                  <a:srgbClr val="FF0000"/>
                </a:solidFill>
                <a:latin typeface="Arial Narrow" pitchFamily="34" charset="0"/>
              </a:rPr>
              <a:t>Manifoldlu</a:t>
            </a:r>
            <a:r>
              <a:rPr lang="tr-TR" sz="2400" b="1" dirty="0">
                <a:solidFill>
                  <a:srgbClr val="FF0000"/>
                </a:solidFill>
                <a:latin typeface="Arial Narrow" pitchFamily="34" charset="0"/>
              </a:rPr>
              <a:t> tüp demetleri </a:t>
            </a:r>
            <a:r>
              <a:rPr lang="tr-TR" sz="2000" b="1" dirty="0">
                <a:latin typeface="Arial Narrow" pitchFamily="34" charset="0"/>
              </a:rPr>
              <a:t>Standartlarda süre belirtilmemişse </a:t>
            </a:r>
            <a:r>
              <a:rPr lang="tr-TR" sz="2400" b="1" dirty="0">
                <a:solidFill>
                  <a:srgbClr val="FF0000"/>
                </a:solidFill>
                <a:latin typeface="Arial Narrow" pitchFamily="34" charset="0"/>
              </a:rPr>
              <a:t>1 Yıl </a:t>
            </a:r>
            <a:endParaRPr lang="tr-TR" sz="2400" b="1" dirty="0">
              <a:solidFill>
                <a:srgbClr val="FF0000"/>
              </a:solidFill>
            </a:endParaRPr>
          </a:p>
        </p:txBody>
      </p:sp>
      <p:sp>
        <p:nvSpPr>
          <p:cNvPr id="3" name="Slayt Numarası Yer Tutucusu 2"/>
          <p:cNvSpPr>
            <a:spLocks noGrp="1"/>
          </p:cNvSpPr>
          <p:nvPr>
            <p:ph type="sldNum" sz="quarter" idx="12"/>
          </p:nvPr>
        </p:nvSpPr>
        <p:spPr/>
        <p:txBody>
          <a:bodyPr/>
          <a:lstStyle/>
          <a:p>
            <a:fld id="{9E8EC667-954C-42D1-86DC-A819E1C18EE6}" type="slidenum">
              <a:rPr lang="tr-TR" smtClean="0"/>
              <a:pPr/>
              <a:t>38</a:t>
            </a:fld>
            <a:endParaRPr lang="tr-TR"/>
          </a:p>
        </p:txBody>
      </p:sp>
    </p:spTree>
    <p:extLst>
      <p:ext uri="{BB962C8B-B14F-4D97-AF65-F5344CB8AC3E}">
        <p14:creationId xmlns:p14="http://schemas.microsoft.com/office/powerpoint/2010/main" val="392133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1"/>
          <p:cNvSpPr>
            <a:spLocks noChangeArrowheads="1"/>
          </p:cNvSpPr>
          <p:nvPr/>
        </p:nvSpPr>
        <p:spPr bwMode="auto">
          <a:xfrm>
            <a:off x="359024" y="182084"/>
            <a:ext cx="8101408" cy="67403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Wingdings" pitchFamily="2" charset="2"/>
              <a:buChar char="ü"/>
              <a:tabLst/>
            </a:pPr>
            <a:r>
              <a:rPr lang="tr-TR" sz="2400" b="1" dirty="0">
                <a:solidFill>
                  <a:schemeClr val="accent2"/>
                </a:solidFill>
                <a:latin typeface="Arial Narrow" pitchFamily="34" charset="0"/>
              </a:rPr>
              <a:t>Sıvılaştırılmış gaz tankları </a:t>
            </a:r>
            <a:r>
              <a:rPr lang="tr-TR" sz="2400" dirty="0">
                <a:latin typeface="Arial Narrow" pitchFamily="34" charset="0"/>
              </a:rPr>
              <a:t>(LPG, ve benzeri) </a:t>
            </a:r>
            <a:r>
              <a:rPr lang="tr-TR" sz="2400" dirty="0">
                <a:solidFill>
                  <a:schemeClr val="accent2"/>
                </a:solidFill>
                <a:latin typeface="Arial Narrow" pitchFamily="34" charset="0"/>
              </a:rPr>
              <a:t>(yer üstü) </a:t>
            </a:r>
            <a:r>
              <a:rPr lang="tr-TR" sz="2400" baseline="30000" dirty="0">
                <a:solidFill>
                  <a:schemeClr val="accent2"/>
                </a:solidFill>
                <a:latin typeface="Arial Narrow" pitchFamily="34" charset="0"/>
              </a:rPr>
              <a:t>(1) </a:t>
            </a:r>
            <a:r>
              <a:rPr lang="tr-TR" sz="2400" b="1" dirty="0">
                <a:solidFill>
                  <a:schemeClr val="accent2"/>
                </a:solidFill>
                <a:latin typeface="Arial Narrow" pitchFamily="34" charset="0"/>
              </a:rPr>
              <a:t>10 Yıl</a:t>
            </a:r>
          </a:p>
          <a:p>
            <a:pPr>
              <a:buFont typeface="Wingdings" pitchFamily="2" charset="2"/>
              <a:buChar char="ü"/>
            </a:pPr>
            <a:r>
              <a:rPr lang="tr-TR" sz="2400" b="1" dirty="0">
                <a:solidFill>
                  <a:schemeClr val="accent2"/>
                </a:solidFill>
                <a:latin typeface="Arial Narrow" pitchFamily="34" charset="0"/>
              </a:rPr>
              <a:t>Sıvılaştırılmış gaz tankları </a:t>
            </a:r>
            <a:r>
              <a:rPr lang="tr-TR" sz="2400" dirty="0">
                <a:latin typeface="Arial Narrow" pitchFamily="34" charset="0"/>
              </a:rPr>
              <a:t>(LPG, ve benzeri) </a:t>
            </a:r>
            <a:r>
              <a:rPr lang="tr-TR" sz="2400" dirty="0">
                <a:solidFill>
                  <a:schemeClr val="accent2"/>
                </a:solidFill>
                <a:latin typeface="Arial Narrow" pitchFamily="34" charset="0"/>
              </a:rPr>
              <a:t>(yer altı)</a:t>
            </a:r>
            <a:r>
              <a:rPr lang="tr-TR" sz="2400" baseline="30000" dirty="0">
                <a:solidFill>
                  <a:schemeClr val="accent2"/>
                </a:solidFill>
                <a:latin typeface="Arial Narrow" pitchFamily="34" charset="0"/>
              </a:rPr>
              <a:t> (1)</a:t>
            </a:r>
            <a:r>
              <a:rPr lang="tr-TR" sz="2400" dirty="0">
                <a:solidFill>
                  <a:schemeClr val="accent2"/>
                </a:solidFill>
                <a:latin typeface="Arial Narrow" pitchFamily="34" charset="0"/>
              </a:rPr>
              <a:t> </a:t>
            </a:r>
            <a:r>
              <a:rPr lang="tr-TR" sz="2400" b="1" dirty="0">
                <a:solidFill>
                  <a:schemeClr val="accent2"/>
                </a:solidFill>
                <a:latin typeface="Arial Narrow" pitchFamily="34" charset="0"/>
              </a:rPr>
              <a:t>10 Yıl </a:t>
            </a:r>
          </a:p>
          <a:p>
            <a:pPr>
              <a:buFont typeface="Wingdings" pitchFamily="2" charset="2"/>
              <a:buChar char="ü"/>
            </a:pPr>
            <a:endParaRPr lang="tr-TR" sz="2400" b="1" dirty="0">
              <a:solidFill>
                <a:schemeClr val="accent2"/>
              </a:solidFill>
              <a:latin typeface="Arial Narrow" pitchFamily="34" charset="0"/>
            </a:endParaRPr>
          </a:p>
          <a:p>
            <a:pPr>
              <a:buFont typeface="Wingdings" pitchFamily="2" charset="2"/>
              <a:buChar char="ü"/>
            </a:pPr>
            <a:r>
              <a:rPr lang="tr-TR" sz="2400" b="1" dirty="0">
                <a:solidFill>
                  <a:schemeClr val="accent2"/>
                </a:solidFill>
                <a:latin typeface="Arial Narrow" pitchFamily="34" charset="0"/>
              </a:rPr>
              <a:t>Kullanımdaki LPG tüpleri </a:t>
            </a:r>
            <a:r>
              <a:rPr lang="tr-TR" sz="2000" dirty="0">
                <a:latin typeface="Arial Narrow" pitchFamily="34" charset="0"/>
              </a:rPr>
              <a:t>Standartlarda süre belirtilmemişse </a:t>
            </a:r>
            <a:r>
              <a:rPr lang="tr-TR" sz="2400" b="1" dirty="0">
                <a:solidFill>
                  <a:schemeClr val="accent2"/>
                </a:solidFill>
                <a:latin typeface="Arial Narrow" pitchFamily="34" charset="0"/>
              </a:rPr>
              <a:t>1 Yıl </a:t>
            </a:r>
          </a:p>
          <a:p>
            <a:pPr>
              <a:buFont typeface="Wingdings" pitchFamily="2" charset="2"/>
              <a:buChar char="ü"/>
            </a:pPr>
            <a:r>
              <a:rPr lang="tr-TR" sz="2400" b="1" dirty="0">
                <a:solidFill>
                  <a:schemeClr val="accent2"/>
                </a:solidFill>
                <a:latin typeface="Arial Narrow" pitchFamily="34" charset="0"/>
              </a:rPr>
              <a:t>Basınçlı hava tankları</a:t>
            </a:r>
            <a:r>
              <a:rPr lang="tr-TR" sz="2400" baseline="30000" dirty="0">
                <a:solidFill>
                  <a:schemeClr val="accent2"/>
                </a:solidFill>
                <a:latin typeface="Arial Narrow" pitchFamily="34" charset="0"/>
              </a:rPr>
              <a:t>(2), (3)</a:t>
            </a:r>
            <a:r>
              <a:rPr lang="tr-TR" sz="2400" dirty="0">
                <a:solidFill>
                  <a:schemeClr val="accent2"/>
                </a:solidFill>
                <a:latin typeface="Arial Narrow" pitchFamily="34" charset="0"/>
              </a:rPr>
              <a:t> </a:t>
            </a:r>
            <a:r>
              <a:rPr lang="tr-TR" sz="2000" dirty="0">
                <a:latin typeface="Arial Narrow" pitchFamily="34" charset="0"/>
              </a:rPr>
              <a:t>Standartlarda süre belirtilmemişse </a:t>
            </a:r>
            <a:r>
              <a:rPr lang="tr-TR" sz="2400" b="1" dirty="0">
                <a:solidFill>
                  <a:schemeClr val="accent2"/>
                </a:solidFill>
                <a:latin typeface="Arial Narrow" pitchFamily="34" charset="0"/>
              </a:rPr>
              <a:t>1 Yıl </a:t>
            </a:r>
          </a:p>
          <a:p>
            <a:pPr>
              <a:buFont typeface="Wingdings" pitchFamily="2" charset="2"/>
              <a:buChar char="ü"/>
            </a:pPr>
            <a:endParaRPr lang="tr-TR" sz="2400" b="1" dirty="0">
              <a:solidFill>
                <a:srgbClr val="FF0000"/>
              </a:solidFill>
              <a:latin typeface="Arial Narrow" pitchFamily="34" charset="0"/>
            </a:endParaRPr>
          </a:p>
          <a:p>
            <a:pPr>
              <a:buFont typeface="Wingdings" pitchFamily="2" charset="2"/>
              <a:buChar char="ü"/>
            </a:pPr>
            <a:r>
              <a:rPr lang="tr-TR" sz="2400" b="1" dirty="0" err="1">
                <a:solidFill>
                  <a:srgbClr val="FF0000"/>
                </a:solidFill>
                <a:latin typeface="Arial Narrow" pitchFamily="34" charset="0"/>
              </a:rPr>
              <a:t>Kriyojenik</a:t>
            </a:r>
            <a:r>
              <a:rPr lang="tr-TR" sz="2400" b="1" dirty="0">
                <a:solidFill>
                  <a:srgbClr val="FF0000"/>
                </a:solidFill>
                <a:latin typeface="Arial Narrow" pitchFamily="34" charset="0"/>
              </a:rPr>
              <a:t> tanklar </a:t>
            </a:r>
            <a:r>
              <a:rPr lang="tr-TR" sz="2400" dirty="0">
                <a:solidFill>
                  <a:srgbClr val="FF0000"/>
                </a:solidFill>
                <a:latin typeface="Arial Narrow" pitchFamily="34" charset="0"/>
              </a:rPr>
              <a:t>TS EN:13458 – 3 standardında belirtilen sürelerde</a:t>
            </a:r>
            <a:r>
              <a:rPr lang="tr-TR" sz="2400" dirty="0">
                <a:latin typeface="Arial Narrow" pitchFamily="34" charset="0"/>
              </a:rPr>
              <a:t>. </a:t>
            </a:r>
          </a:p>
          <a:p>
            <a:pPr>
              <a:buFont typeface="Wingdings" pitchFamily="2" charset="2"/>
              <a:buChar char="ü"/>
            </a:pPr>
            <a:r>
              <a:rPr lang="tr-TR" sz="2400" b="1" dirty="0">
                <a:solidFill>
                  <a:srgbClr val="FF0000"/>
                </a:solidFill>
                <a:latin typeface="Arial Narrow" pitchFamily="34" charset="0"/>
              </a:rPr>
              <a:t>Tehlikeli sıvıların</a:t>
            </a:r>
            <a:r>
              <a:rPr lang="tr-TR" sz="2400" b="1" baseline="30000" dirty="0">
                <a:solidFill>
                  <a:srgbClr val="FF0000"/>
                </a:solidFill>
                <a:latin typeface="Arial Narrow" pitchFamily="34" charset="0"/>
              </a:rPr>
              <a:t>(4)</a:t>
            </a:r>
            <a:r>
              <a:rPr lang="tr-TR" sz="2400" b="1" dirty="0">
                <a:solidFill>
                  <a:srgbClr val="FF0000"/>
                </a:solidFill>
                <a:latin typeface="Arial Narrow" pitchFamily="34" charset="0"/>
              </a:rPr>
              <a:t>  bulunduğu </a:t>
            </a:r>
            <a:r>
              <a:rPr lang="tr-TR" sz="2400" b="1" dirty="0">
                <a:latin typeface="Arial Narrow" pitchFamily="34" charset="0"/>
              </a:rPr>
              <a:t>tank </a:t>
            </a:r>
            <a:r>
              <a:rPr lang="tr-TR" sz="2400" dirty="0">
                <a:latin typeface="Arial Narrow" pitchFamily="34" charset="0"/>
              </a:rPr>
              <a:t>ve depolar </a:t>
            </a:r>
            <a:r>
              <a:rPr lang="tr-TR" sz="2400" b="1" dirty="0">
                <a:solidFill>
                  <a:srgbClr val="FF0000"/>
                </a:solidFill>
                <a:latin typeface="Arial Narrow" pitchFamily="34" charset="0"/>
              </a:rPr>
              <a:t>10 Yıl</a:t>
            </a:r>
            <a:r>
              <a:rPr lang="tr-TR" sz="2400" baseline="30000" dirty="0">
                <a:solidFill>
                  <a:srgbClr val="FF0000"/>
                </a:solidFill>
                <a:latin typeface="Arial Narrow" pitchFamily="34" charset="0"/>
              </a:rPr>
              <a:t>(5</a:t>
            </a:r>
            <a:r>
              <a:rPr lang="tr-TR" sz="2400" baseline="30000" dirty="0">
                <a:latin typeface="Arial Narrow" pitchFamily="34" charset="0"/>
              </a:rPr>
              <a:t>)</a:t>
            </a:r>
            <a:r>
              <a:rPr lang="tr-TR" sz="2400" dirty="0">
                <a:latin typeface="Arial Narrow" pitchFamily="34" charset="0"/>
              </a:rPr>
              <a:t> </a:t>
            </a:r>
          </a:p>
          <a:p>
            <a:endParaRPr lang="tr-TR" sz="2400" dirty="0">
              <a:latin typeface="Arial Narrow"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tr-TR" sz="2000" i="0" u="none" strike="noStrike" cap="none" normalizeH="0" baseline="30000" dirty="0">
                <a:ln>
                  <a:noFill/>
                </a:ln>
                <a:effectLst/>
                <a:latin typeface="Arial Black" panose="020B0A04020102020204" pitchFamily="34" charset="0"/>
                <a:ea typeface="Calibri" pitchFamily="34" charset="0"/>
                <a:cs typeface="Times New Roman" pitchFamily="18" charset="0"/>
              </a:rPr>
              <a:t>(1)</a:t>
            </a:r>
            <a:r>
              <a:rPr kumimoji="0" lang="tr-TR" sz="2000" i="0" u="none" strike="noStrike" cap="none" normalizeH="0" baseline="0" dirty="0">
                <a:ln>
                  <a:noFill/>
                </a:ln>
                <a:effectLst/>
                <a:latin typeface="Arial Black" panose="020B0A04020102020204" pitchFamily="34" charset="0"/>
                <a:ea typeface="Calibri" pitchFamily="34" charset="0"/>
                <a:cs typeface="Times New Roman" pitchFamily="18" charset="0"/>
              </a:rPr>
              <a:t> </a:t>
            </a:r>
            <a:r>
              <a:rPr kumimoji="0" lang="tr-TR" b="1" i="0" u="none" strike="noStrike" cap="none" normalizeH="0" baseline="0" dirty="0">
                <a:ln>
                  <a:noFill/>
                </a:ln>
                <a:solidFill>
                  <a:srgbClr val="FF0000"/>
                </a:solidFill>
                <a:effectLst/>
                <a:latin typeface="Arial Narrow" pitchFamily="34" charset="0"/>
                <a:ea typeface="Calibri" pitchFamily="34" charset="0"/>
                <a:cs typeface="Times New Roman" pitchFamily="18" charset="0"/>
              </a:rPr>
              <a:t>LPG</a:t>
            </a:r>
            <a:r>
              <a:rPr kumimoji="0" lang="tr-TR" i="0" u="none" strike="noStrike" cap="none" normalizeH="0" baseline="0" dirty="0">
                <a:ln>
                  <a:noFill/>
                </a:ln>
                <a:solidFill>
                  <a:srgbClr val="FF0000"/>
                </a:solidFill>
                <a:effectLst/>
                <a:latin typeface="Arial Narrow" pitchFamily="34" charset="0"/>
                <a:ea typeface="Calibri" pitchFamily="34" charset="0"/>
                <a:cs typeface="Times New Roman" pitchFamily="18" charset="0"/>
              </a:rPr>
              <a:t> tanklarında bulunan </a:t>
            </a:r>
            <a:r>
              <a:rPr kumimoji="0" lang="tr-TR" sz="2400" b="1" i="0" u="none" strike="noStrike" cap="none" normalizeH="0" baseline="0" dirty="0">
                <a:ln>
                  <a:noFill/>
                </a:ln>
                <a:solidFill>
                  <a:srgbClr val="FF0000"/>
                </a:solidFill>
                <a:effectLst/>
                <a:latin typeface="Arial Narrow" pitchFamily="34" charset="0"/>
                <a:ea typeface="Calibri" pitchFamily="34" charset="0"/>
                <a:cs typeface="Times New Roman" pitchFamily="18" charset="0"/>
              </a:rPr>
              <a:t>emniyet valfleri 5 yılda bir </a:t>
            </a:r>
            <a:r>
              <a:rPr kumimoji="0" lang="tr-TR" i="0" u="none" strike="noStrike" cap="none" normalizeH="0" baseline="0" dirty="0">
                <a:ln>
                  <a:noFill/>
                </a:ln>
                <a:effectLst/>
                <a:latin typeface="Arial Narrow" pitchFamily="34" charset="0"/>
                <a:ea typeface="Calibri" pitchFamily="34" charset="0"/>
                <a:cs typeface="Times New Roman" pitchFamily="18" charset="0"/>
              </a:rPr>
              <a:t>kontrol ve teste tabi tutulur. </a:t>
            </a:r>
            <a:endParaRPr kumimoji="0" lang="tr-TR" i="0" u="none" strike="noStrike" cap="none" normalizeH="0" baseline="0" dirty="0">
              <a:ln>
                <a:noFill/>
              </a:ln>
              <a:effectLst/>
              <a:latin typeface="Arial Narrow"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i="0" u="none" strike="noStrike" cap="none" normalizeH="0" baseline="30000" dirty="0">
                <a:ln>
                  <a:noFill/>
                </a:ln>
                <a:effectLst/>
                <a:latin typeface="Arial Black" panose="020B0A04020102020204" pitchFamily="34" charset="0"/>
                <a:ea typeface="Calibri" pitchFamily="34" charset="0"/>
                <a:cs typeface="Times New Roman" pitchFamily="18" charset="0"/>
              </a:rPr>
              <a:t>(2)</a:t>
            </a:r>
            <a:r>
              <a:rPr kumimoji="0" lang="tr-TR" i="0" u="none" strike="noStrike" cap="none" normalizeH="0" baseline="0" dirty="0">
                <a:ln>
                  <a:noFill/>
                </a:ln>
                <a:effectLst/>
                <a:latin typeface="Arial Black" panose="020B0A04020102020204" pitchFamily="34" charset="0"/>
                <a:ea typeface="Calibri" pitchFamily="34" charset="0"/>
                <a:cs typeface="Times New Roman" pitchFamily="18" charset="0"/>
              </a:rPr>
              <a:t> </a:t>
            </a:r>
            <a:r>
              <a:rPr kumimoji="0" lang="tr-TR" i="0" u="none" strike="noStrike" cap="none" normalizeH="0" baseline="0" dirty="0">
                <a:ln>
                  <a:noFill/>
                </a:ln>
                <a:effectLst/>
                <a:latin typeface="Arial Narrow" pitchFamily="34" charset="0"/>
                <a:ea typeface="Calibri" pitchFamily="34" charset="0"/>
                <a:cs typeface="Times New Roman" pitchFamily="18" charset="0"/>
              </a:rPr>
              <a:t>Seyyar veya sabit kompresör hava tankları ile </a:t>
            </a:r>
            <a:r>
              <a:rPr kumimoji="0" lang="tr-TR" b="1" i="0" u="none" strike="noStrike" cap="none" normalizeH="0" baseline="0" dirty="0">
                <a:ln>
                  <a:noFill/>
                </a:ln>
                <a:solidFill>
                  <a:srgbClr val="FF0000"/>
                </a:solidFill>
                <a:effectLst/>
                <a:latin typeface="Arial Narrow" pitchFamily="34" charset="0"/>
                <a:ea typeface="Calibri" pitchFamily="34" charset="0"/>
                <a:cs typeface="Times New Roman" pitchFamily="18" charset="0"/>
              </a:rPr>
              <a:t>basınçlı hava ihtiva eden her türlü kap ve bunların sabit donanımı. </a:t>
            </a:r>
            <a:endParaRPr kumimoji="0" lang="tr-TR" b="1" i="0" u="none" strike="noStrike" cap="none" normalizeH="0" baseline="0" dirty="0">
              <a:ln>
                <a:noFill/>
              </a:ln>
              <a:solidFill>
                <a:srgbClr val="FF0000"/>
              </a:solidFill>
              <a:effectLst/>
              <a:latin typeface="Arial Narrow"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i="0" u="none" strike="noStrike" cap="none" normalizeH="0" baseline="30000" dirty="0">
                <a:ln>
                  <a:noFill/>
                </a:ln>
                <a:effectLst/>
                <a:latin typeface="Arial Black" panose="020B0A04020102020204" pitchFamily="34" charset="0"/>
                <a:ea typeface="Calibri" pitchFamily="34" charset="0"/>
                <a:cs typeface="Times New Roman" pitchFamily="18" charset="0"/>
              </a:rPr>
              <a:t>(3) </a:t>
            </a:r>
            <a:r>
              <a:rPr kumimoji="0" lang="tr-TR" i="0" u="none" strike="noStrike" cap="none" normalizeH="0" baseline="0" dirty="0">
                <a:ln>
                  <a:noFill/>
                </a:ln>
                <a:effectLst/>
                <a:latin typeface="Arial Narrow" pitchFamily="34" charset="0"/>
                <a:ea typeface="Calibri" pitchFamily="34" charset="0"/>
                <a:cs typeface="Times New Roman" pitchFamily="18" charset="0"/>
              </a:rPr>
              <a:t>Kademeli sıkıştırma yapan </a:t>
            </a:r>
            <a:r>
              <a:rPr kumimoji="0" lang="tr-TR" i="0" u="none" strike="noStrike" cap="none" normalizeH="0" baseline="0" dirty="0">
                <a:ln>
                  <a:noFill/>
                </a:ln>
                <a:solidFill>
                  <a:srgbClr val="FF0000"/>
                </a:solidFill>
                <a:effectLst/>
                <a:latin typeface="Arial Narrow" pitchFamily="34" charset="0"/>
                <a:ea typeface="Calibri" pitchFamily="34" charset="0"/>
                <a:cs typeface="Times New Roman" pitchFamily="18" charset="0"/>
              </a:rPr>
              <a:t>kompresörlerin her kademesinde </a:t>
            </a:r>
            <a:r>
              <a:rPr kumimoji="0" lang="tr-TR" sz="2400" b="1" i="0" u="none" strike="noStrike" cap="none" normalizeH="0" baseline="0" dirty="0">
                <a:ln>
                  <a:noFill/>
                </a:ln>
                <a:solidFill>
                  <a:srgbClr val="0070C0"/>
                </a:solidFill>
                <a:effectLst/>
                <a:latin typeface="Arial Black" pitchFamily="34" charset="0"/>
                <a:ea typeface="Calibri" pitchFamily="34" charset="0"/>
                <a:cs typeface="Times New Roman" pitchFamily="18" charset="0"/>
              </a:rPr>
              <a:t>hidrostatik basınç deneyi</a:t>
            </a:r>
            <a:r>
              <a:rPr kumimoji="0" lang="tr-TR" b="1" i="0" u="none" strike="noStrike" cap="none" normalizeH="0" baseline="0" dirty="0">
                <a:ln>
                  <a:noFill/>
                </a:ln>
                <a:solidFill>
                  <a:srgbClr val="0070C0"/>
                </a:solidFill>
                <a:effectLst/>
                <a:latin typeface="Arial Narrow" pitchFamily="34" charset="0"/>
                <a:ea typeface="Calibri" pitchFamily="34" charset="0"/>
                <a:cs typeface="Times New Roman" pitchFamily="18" charset="0"/>
              </a:rPr>
              <a:t>, </a:t>
            </a:r>
            <a:r>
              <a:rPr kumimoji="0" lang="tr-TR" i="0" u="none" strike="noStrike" cap="none" normalizeH="0" baseline="0" dirty="0">
                <a:ln>
                  <a:noFill/>
                </a:ln>
                <a:effectLst/>
                <a:latin typeface="Arial Narrow" pitchFamily="34" charset="0"/>
                <a:ea typeface="Calibri" pitchFamily="34" charset="0"/>
                <a:cs typeface="Times New Roman" pitchFamily="18" charset="0"/>
              </a:rPr>
              <a:t>basınçlı hava tankları ile bunların sabit donanımlarının, </a:t>
            </a:r>
            <a:r>
              <a:rPr kumimoji="0" lang="tr-TR" sz="2400" b="1" i="0" u="none" strike="noStrike" cap="none" normalizeH="0" baseline="0" dirty="0">
                <a:ln>
                  <a:noFill/>
                </a:ln>
                <a:solidFill>
                  <a:srgbClr val="FF0000"/>
                </a:solidFill>
                <a:effectLst/>
                <a:latin typeface="Arial Narrow" pitchFamily="34" charset="0"/>
                <a:ea typeface="Calibri" pitchFamily="34" charset="0"/>
                <a:cs typeface="Times New Roman" pitchFamily="18" charset="0"/>
              </a:rPr>
              <a:t>o kademede müsaade edilen en yüksek basıncının </a:t>
            </a:r>
            <a:r>
              <a:rPr kumimoji="0" lang="tr-TR" sz="2400" b="1" i="0" u="sng" strike="noStrike" cap="none" normalizeH="0" baseline="0" dirty="0">
                <a:ln>
                  <a:noFill/>
                </a:ln>
                <a:solidFill>
                  <a:srgbClr val="FF0000"/>
                </a:solidFill>
                <a:effectLst/>
                <a:latin typeface="Arial Black" pitchFamily="34" charset="0"/>
                <a:ea typeface="Calibri" pitchFamily="34" charset="0"/>
                <a:cs typeface="Times New Roman" pitchFamily="18" charset="0"/>
              </a:rPr>
              <a:t>1,5 katı </a:t>
            </a:r>
            <a:r>
              <a:rPr kumimoji="0" lang="tr-TR" sz="2400" b="1" i="0" u="none" strike="noStrike" cap="none" normalizeH="0" baseline="0" dirty="0">
                <a:ln>
                  <a:noFill/>
                </a:ln>
                <a:solidFill>
                  <a:srgbClr val="FF0000"/>
                </a:solidFill>
                <a:effectLst/>
                <a:latin typeface="Arial Narrow" pitchFamily="34" charset="0"/>
                <a:ea typeface="Calibri" pitchFamily="34" charset="0"/>
                <a:cs typeface="Times New Roman" pitchFamily="18" charset="0"/>
              </a:rPr>
              <a:t>ile yapılır. </a:t>
            </a:r>
            <a:endParaRPr kumimoji="0" lang="tr-TR" sz="2400" b="1" i="0" u="none" strike="noStrike" cap="none" normalizeH="0" baseline="0" dirty="0">
              <a:ln>
                <a:noFill/>
              </a:ln>
              <a:solidFill>
                <a:srgbClr val="FF0000"/>
              </a:solidFill>
              <a:effectLst/>
              <a:latin typeface="Arial Narrow"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i="0" u="none" strike="noStrike" cap="none" normalizeH="0" baseline="30000" dirty="0">
                <a:ln>
                  <a:noFill/>
                </a:ln>
                <a:effectLst/>
                <a:latin typeface="Arial Black" panose="020B0A04020102020204" pitchFamily="34" charset="0"/>
                <a:ea typeface="Calibri" pitchFamily="34" charset="0"/>
                <a:cs typeface="Times New Roman" pitchFamily="18" charset="0"/>
              </a:rPr>
              <a:t>(4</a:t>
            </a:r>
            <a:r>
              <a:rPr kumimoji="0" lang="tr-TR" i="0" u="none" strike="noStrike" cap="none" normalizeH="0" baseline="30000" dirty="0">
                <a:ln>
                  <a:noFill/>
                </a:ln>
                <a:effectLst/>
                <a:latin typeface="Arial Narrow" pitchFamily="34" charset="0"/>
                <a:ea typeface="Calibri" pitchFamily="34" charset="0"/>
                <a:cs typeface="Times New Roman" pitchFamily="18" charset="0"/>
              </a:rPr>
              <a:t>)</a:t>
            </a:r>
            <a:r>
              <a:rPr kumimoji="0" lang="tr-TR" i="0" u="none" strike="noStrike" cap="none" normalizeH="0" baseline="0" dirty="0">
                <a:ln>
                  <a:noFill/>
                </a:ln>
                <a:effectLst/>
                <a:latin typeface="Arial Narrow" pitchFamily="34" charset="0"/>
                <a:ea typeface="Calibri" pitchFamily="34" charset="0"/>
                <a:cs typeface="Times New Roman" pitchFamily="18" charset="0"/>
              </a:rPr>
              <a:t>  Tehlikeli sıvılar: </a:t>
            </a:r>
            <a:r>
              <a:rPr kumimoji="0" lang="tr-TR" i="0" u="none" strike="noStrike" cap="none" normalizeH="0" baseline="0" dirty="0">
                <a:ln>
                  <a:noFill/>
                </a:ln>
                <a:solidFill>
                  <a:srgbClr val="0070C0"/>
                </a:solidFill>
                <a:effectLst/>
                <a:latin typeface="Arial Narrow" pitchFamily="34" charset="0"/>
                <a:ea typeface="Calibri" pitchFamily="34" charset="0"/>
                <a:cs typeface="Times New Roman" pitchFamily="18" charset="0"/>
              </a:rPr>
              <a:t>aşındırıcı veya sağlığa zararlı sıvılar</a:t>
            </a:r>
            <a:r>
              <a:rPr kumimoji="0" lang="tr-TR" i="0" u="none" strike="noStrike" cap="none" normalizeH="0" baseline="0" dirty="0">
                <a:ln>
                  <a:noFill/>
                </a:ln>
                <a:effectLst/>
                <a:latin typeface="Arial Narrow" pitchFamily="34" charset="0"/>
                <a:ea typeface="Calibri" pitchFamily="34" charset="0"/>
                <a:cs typeface="Times New Roman" pitchFamily="18" charset="0"/>
              </a:rPr>
              <a:t>dır.  </a:t>
            </a:r>
            <a:endParaRPr kumimoji="0" lang="tr-TR" i="0" u="none" strike="noStrike" cap="none" normalizeH="0" baseline="0" dirty="0">
              <a:ln>
                <a:noFill/>
              </a:ln>
              <a:effectLst/>
              <a:latin typeface="Arial Narrow"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i="0" u="none" strike="noStrike" cap="none" normalizeH="0" baseline="30000" dirty="0">
                <a:ln>
                  <a:noFill/>
                </a:ln>
                <a:effectLst/>
                <a:latin typeface="Arial Black" panose="020B0A04020102020204" pitchFamily="34" charset="0"/>
                <a:ea typeface="Calibri" pitchFamily="34" charset="0"/>
                <a:cs typeface="Times New Roman" pitchFamily="18" charset="0"/>
              </a:rPr>
              <a:t>(5)  </a:t>
            </a:r>
            <a:r>
              <a:rPr kumimoji="0" lang="tr-TR" i="0" u="none" strike="noStrike" cap="none" normalizeH="0" baseline="0" dirty="0">
                <a:ln>
                  <a:noFill/>
                </a:ln>
                <a:solidFill>
                  <a:srgbClr val="0070C0"/>
                </a:solidFill>
                <a:effectLst/>
                <a:latin typeface="Arial Narrow" pitchFamily="34" charset="0"/>
                <a:ea typeface="Calibri" pitchFamily="34" charset="0"/>
                <a:cs typeface="Times New Roman" pitchFamily="18" charset="0"/>
              </a:rPr>
              <a:t>Tahribatsız muayene </a:t>
            </a:r>
            <a:r>
              <a:rPr kumimoji="0" lang="tr-TR" i="0" u="none" strike="noStrike" cap="none" normalizeH="0" baseline="0" dirty="0">
                <a:ln>
                  <a:noFill/>
                </a:ln>
                <a:effectLst/>
                <a:latin typeface="Arial Narrow" pitchFamily="34" charset="0"/>
                <a:ea typeface="Calibri" pitchFamily="34" charset="0"/>
                <a:cs typeface="Times New Roman" pitchFamily="18" charset="0"/>
              </a:rPr>
              <a:t>yöntemleri kullanılır. </a:t>
            </a:r>
            <a:endParaRPr kumimoji="0" lang="tr-TR" i="0" u="none" strike="noStrike" cap="none" normalizeH="0" baseline="0" dirty="0">
              <a:ln>
                <a:noFill/>
              </a:ln>
              <a:effectLst/>
              <a:latin typeface="Arial Narrow" pitchFamily="34" charset="0"/>
            </a:endParaRPr>
          </a:p>
        </p:txBody>
      </p:sp>
      <p:sp>
        <p:nvSpPr>
          <p:cNvPr id="2" name="Slayt Numarası Yer Tutucusu 1"/>
          <p:cNvSpPr>
            <a:spLocks noGrp="1"/>
          </p:cNvSpPr>
          <p:nvPr>
            <p:ph type="sldNum" sz="quarter" idx="12"/>
          </p:nvPr>
        </p:nvSpPr>
        <p:spPr/>
        <p:txBody>
          <a:bodyPr/>
          <a:lstStyle/>
          <a:p>
            <a:fld id="{9E8EC667-954C-42D1-86DC-A819E1C18EE6}" type="slidenum">
              <a:rPr lang="tr-TR" smtClean="0"/>
              <a:pPr/>
              <a:t>39</a:t>
            </a:fld>
            <a:endParaRPr lang="tr-TR"/>
          </a:p>
        </p:txBody>
      </p:sp>
    </p:spTree>
    <p:extLst>
      <p:ext uri="{BB962C8B-B14F-4D97-AF65-F5344CB8AC3E}">
        <p14:creationId xmlns:p14="http://schemas.microsoft.com/office/powerpoint/2010/main" val="2355976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a:t>Sağlık</a:t>
            </a:r>
          </a:p>
        </p:txBody>
      </p:sp>
      <p:sp>
        <p:nvSpPr>
          <p:cNvPr id="3" name="2 İçerik Yer Tutucusu"/>
          <p:cNvSpPr>
            <a:spLocks noGrp="1"/>
          </p:cNvSpPr>
          <p:nvPr>
            <p:ph idx="1"/>
          </p:nvPr>
        </p:nvSpPr>
        <p:spPr/>
        <p:txBody>
          <a:bodyPr/>
          <a:lstStyle/>
          <a:p>
            <a:r>
              <a:rPr lang="tr-TR" dirty="0">
                <a:solidFill>
                  <a:srgbClr val="00008E"/>
                </a:solidFill>
              </a:rPr>
              <a:t>Kişinin fizikken, sosyal ve psikolojik yönden tam bir iyilik hali olarak tanımlanıp, sosyal ve çalışma ortamı ile doğrudan ilişkilendirilmesidir.</a:t>
            </a:r>
          </a:p>
          <a:p>
            <a:endParaRPr lang="tr-TR" dirty="0"/>
          </a:p>
        </p:txBody>
      </p:sp>
      <p:sp>
        <p:nvSpPr>
          <p:cNvPr id="4" name="3 Altbilgi Yer Tutucusu"/>
          <p:cNvSpPr>
            <a:spLocks noGrp="1"/>
          </p:cNvSpPr>
          <p:nvPr>
            <p:ph type="ftr" sz="quarter" idx="11"/>
          </p:nvPr>
        </p:nvSpPr>
        <p:spPr/>
        <p:txBody>
          <a:bodyPr/>
          <a:lstStyle/>
          <a:p>
            <a:r>
              <a:rPr lang="tr-TR"/>
              <a:t>Maltepe Üniversitesi/2018</a:t>
            </a:r>
          </a:p>
        </p:txBody>
      </p:sp>
      <p:pic>
        <p:nvPicPr>
          <p:cNvPr id="5" name="Picture 6" descr="imagesCAU06N57"/>
          <p:cNvPicPr>
            <a:picLocks noChangeAspect="1" noChangeArrowheads="1"/>
          </p:cNvPicPr>
          <p:nvPr/>
        </p:nvPicPr>
        <p:blipFill>
          <a:blip r:embed="rId2" cstate="print"/>
          <a:srcRect/>
          <a:stretch>
            <a:fillRect/>
          </a:stretch>
        </p:blipFill>
        <p:spPr bwMode="auto">
          <a:xfrm>
            <a:off x="5724128" y="3501008"/>
            <a:ext cx="2143125" cy="2143125"/>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Dikdörtgen"/>
          <p:cNvSpPr/>
          <p:nvPr/>
        </p:nvSpPr>
        <p:spPr>
          <a:xfrm>
            <a:off x="-11800" y="116632"/>
            <a:ext cx="8460432" cy="7109639"/>
          </a:xfrm>
          <a:prstGeom prst="rect">
            <a:avLst/>
          </a:prstGeom>
        </p:spPr>
        <p:txBody>
          <a:bodyPr wrap="square">
            <a:spAutoFit/>
          </a:bodyPr>
          <a:lstStyle/>
          <a:p>
            <a:r>
              <a:rPr lang="tr-TR" sz="2800" b="1" dirty="0">
                <a:solidFill>
                  <a:schemeClr val="accent2"/>
                </a:solidFill>
                <a:latin typeface="Arial Black" panose="020B0A04020102020204" pitchFamily="34" charset="0"/>
              </a:rPr>
              <a:t>Basınçlı kaplarda alınacak güvenlik tedbirleri </a:t>
            </a:r>
          </a:p>
          <a:p>
            <a:r>
              <a:rPr lang="tr-TR" sz="2800" b="1" dirty="0">
                <a:solidFill>
                  <a:schemeClr val="accent2"/>
                </a:solidFill>
                <a:latin typeface="Arial Narrow" pitchFamily="34" charset="0"/>
              </a:rPr>
              <a:t> A- Kazanlar</a:t>
            </a:r>
          </a:p>
          <a:p>
            <a:r>
              <a:rPr lang="tr-TR" sz="2000" b="1" dirty="0">
                <a:latin typeface="Arial Narrow" pitchFamily="34" charset="0"/>
              </a:rPr>
              <a:t>Kazanlarla ilgili genel tedbirler </a:t>
            </a:r>
          </a:p>
          <a:p>
            <a:pPr lvl="0">
              <a:buFont typeface="Arial" pitchFamily="34" charset="0"/>
              <a:buChar char="•"/>
            </a:pPr>
            <a:r>
              <a:rPr lang="tr-TR" sz="2400" dirty="0">
                <a:latin typeface="Arial Narrow" pitchFamily="34" charset="0"/>
              </a:rPr>
              <a:t>Her çeşit buhar ve sıcak su kazanları ile bunların malzeme ve teçhizatı, fennin ve tekniğin ve kullanılacağı işin gereklerine </a:t>
            </a:r>
            <a:r>
              <a:rPr lang="tr-TR" sz="2400" b="1" dirty="0">
                <a:solidFill>
                  <a:srgbClr val="0070C0"/>
                </a:solidFill>
                <a:latin typeface="Arial Narrow" pitchFamily="34" charset="0"/>
              </a:rPr>
              <a:t>uygun bir şekilde yapılmış </a:t>
            </a:r>
            <a:r>
              <a:rPr lang="tr-TR" sz="2400" dirty="0">
                <a:latin typeface="Arial Narrow" pitchFamily="34" charset="0"/>
              </a:rPr>
              <a:t>ve kazanlar, </a:t>
            </a:r>
            <a:r>
              <a:rPr lang="tr-TR" sz="2400" b="1" dirty="0">
                <a:solidFill>
                  <a:srgbClr val="0070C0"/>
                </a:solidFill>
                <a:latin typeface="Arial Narrow" pitchFamily="34" charset="0"/>
              </a:rPr>
              <a:t>sağlam bir taban üzerine </a:t>
            </a:r>
            <a:r>
              <a:rPr lang="tr-TR" sz="2400" dirty="0">
                <a:latin typeface="Arial Narrow" pitchFamily="34" charset="0"/>
              </a:rPr>
              <a:t>uygun bir şekilde monte edilmiş olacaktır.</a:t>
            </a:r>
          </a:p>
          <a:p>
            <a:pPr lvl="1"/>
            <a:r>
              <a:rPr lang="tr-TR" sz="2000" b="1" dirty="0" err="1">
                <a:solidFill>
                  <a:srgbClr val="0070C0"/>
                </a:solidFill>
                <a:latin typeface="Arial Narrow" pitchFamily="34" charset="0"/>
              </a:rPr>
              <a:t>xxxxxx</a:t>
            </a:r>
            <a:endParaRPr lang="tr-TR" sz="2000" b="1" dirty="0">
              <a:solidFill>
                <a:srgbClr val="0070C0"/>
              </a:solidFill>
              <a:latin typeface="Arial Narrow" pitchFamily="34" charset="0"/>
            </a:endParaRPr>
          </a:p>
          <a:p>
            <a:pPr lvl="0">
              <a:buFont typeface="Arial" pitchFamily="34" charset="0"/>
              <a:buChar char="•"/>
            </a:pPr>
            <a:r>
              <a:rPr lang="tr-TR" sz="2400" u="sng" dirty="0">
                <a:latin typeface="Arial Narrow" pitchFamily="34" charset="0"/>
              </a:rPr>
              <a:t>Kazanlarda </a:t>
            </a:r>
            <a:r>
              <a:rPr lang="tr-TR" sz="2400" b="1" u="sng" dirty="0">
                <a:latin typeface="Arial Narrow" pitchFamily="34" charset="0"/>
              </a:rPr>
              <a:t>basıncı, sıcaklığı ve su seviyesini </a:t>
            </a:r>
            <a:r>
              <a:rPr lang="tr-TR" sz="2400" u="sng" dirty="0">
                <a:latin typeface="Arial Narrow" pitchFamily="34" charset="0"/>
              </a:rPr>
              <a:t>gösteren </a:t>
            </a:r>
            <a:r>
              <a:rPr lang="tr-TR" sz="2400" b="1" u="sng" dirty="0">
                <a:latin typeface="Arial Narrow" pitchFamily="34" charset="0"/>
              </a:rPr>
              <a:t>aşağıdaki ölçü cihazları bulunacaktır:</a:t>
            </a:r>
          </a:p>
          <a:p>
            <a:pPr>
              <a:buFont typeface="Arial" pitchFamily="34" charset="0"/>
              <a:buChar char="•"/>
            </a:pPr>
            <a:r>
              <a:rPr lang="tr-TR" sz="2400" dirty="0">
                <a:latin typeface="Arial Narrow" pitchFamily="34" charset="0"/>
              </a:rPr>
              <a:t>Kazanın </a:t>
            </a:r>
            <a:r>
              <a:rPr lang="tr-TR" sz="2400" dirty="0">
                <a:solidFill>
                  <a:srgbClr val="FF0000"/>
                </a:solidFill>
                <a:latin typeface="Arial Narrow" pitchFamily="34" charset="0"/>
              </a:rPr>
              <a:t>en yüksek çalışma basıncının </a:t>
            </a:r>
            <a:r>
              <a:rPr lang="tr-TR" sz="2400" b="1" dirty="0">
                <a:solidFill>
                  <a:srgbClr val="0070C0"/>
                </a:solidFill>
                <a:latin typeface="Arial Narrow" pitchFamily="34" charset="0"/>
              </a:rPr>
              <a:t>iki katını </a:t>
            </a:r>
            <a:r>
              <a:rPr lang="tr-TR" sz="2400" dirty="0">
                <a:solidFill>
                  <a:srgbClr val="FF0000"/>
                </a:solidFill>
                <a:latin typeface="Arial Narrow" pitchFamily="34" charset="0"/>
              </a:rPr>
              <a:t>gösterecek şekilde </a:t>
            </a:r>
            <a:r>
              <a:rPr lang="tr-TR" sz="2400" b="1" u="sng" dirty="0">
                <a:solidFill>
                  <a:srgbClr val="FF0000"/>
                </a:solidFill>
                <a:latin typeface="Arial Narrow" pitchFamily="34" charset="0"/>
              </a:rPr>
              <a:t>taksimatlı </a:t>
            </a:r>
            <a:r>
              <a:rPr lang="tr-TR" sz="2400" b="1" u="sng" dirty="0">
                <a:solidFill>
                  <a:srgbClr val="FF0000"/>
                </a:solidFill>
                <a:latin typeface="Arial Black" panose="020B0A04020102020204" pitchFamily="34" charset="0"/>
              </a:rPr>
              <a:t>manometres</a:t>
            </a:r>
            <a:r>
              <a:rPr lang="tr-TR" sz="2400" b="1" u="sng" dirty="0">
                <a:solidFill>
                  <a:srgbClr val="FF0000"/>
                </a:solidFill>
                <a:latin typeface="Arial Narrow" pitchFamily="34" charset="0"/>
              </a:rPr>
              <a:t>i </a:t>
            </a:r>
            <a:r>
              <a:rPr lang="tr-TR" sz="2400" dirty="0">
                <a:latin typeface="Arial Narrow" pitchFamily="34" charset="0"/>
              </a:rPr>
              <a:t>olacak ve bunun </a:t>
            </a:r>
            <a:r>
              <a:rPr lang="tr-TR" sz="2400" b="1" dirty="0">
                <a:solidFill>
                  <a:srgbClr val="0070C0"/>
                </a:solidFill>
                <a:latin typeface="Arial Narrow" pitchFamily="34" charset="0"/>
              </a:rPr>
              <a:t>en yüksek çalışma basıncını gösteren rakamı,</a:t>
            </a:r>
            <a:r>
              <a:rPr lang="tr-TR" sz="2400" dirty="0">
                <a:latin typeface="Arial Narrow" pitchFamily="34" charset="0"/>
              </a:rPr>
              <a:t> </a:t>
            </a:r>
            <a:r>
              <a:rPr lang="tr-TR" sz="2400" b="1" dirty="0">
                <a:solidFill>
                  <a:srgbClr val="FF0000"/>
                </a:solidFill>
                <a:latin typeface="Arial Narrow" pitchFamily="34" charset="0"/>
              </a:rPr>
              <a:t>kırmızı çizgi </a:t>
            </a:r>
            <a:r>
              <a:rPr lang="tr-TR" sz="2400" dirty="0">
                <a:solidFill>
                  <a:srgbClr val="FF0000"/>
                </a:solidFill>
                <a:latin typeface="Arial Narrow" pitchFamily="34" charset="0"/>
              </a:rPr>
              <a:t>ile işaretlenmiş </a:t>
            </a:r>
            <a:r>
              <a:rPr lang="tr-TR" sz="2400" dirty="0">
                <a:latin typeface="Arial Narrow" pitchFamily="34" charset="0"/>
              </a:rPr>
              <a:t>bulunacaktır. Manometre, </a:t>
            </a:r>
            <a:r>
              <a:rPr lang="tr-TR" sz="2400" b="1" dirty="0">
                <a:solidFill>
                  <a:srgbClr val="0070C0"/>
                </a:solidFill>
                <a:latin typeface="Arial Narrow" pitchFamily="34" charset="0"/>
              </a:rPr>
              <a:t>kazan boyunun </a:t>
            </a:r>
            <a:r>
              <a:rPr lang="tr-TR" sz="2400" b="1" dirty="0">
                <a:solidFill>
                  <a:srgbClr val="FF0000"/>
                </a:solidFill>
                <a:latin typeface="Arial Black" pitchFamily="34" charset="0"/>
              </a:rPr>
              <a:t>1.5 katı uzaklıktan </a:t>
            </a:r>
            <a:r>
              <a:rPr lang="tr-TR" sz="2400" b="1" dirty="0">
                <a:solidFill>
                  <a:srgbClr val="0070C0"/>
                </a:solidFill>
                <a:latin typeface="Arial Narrow" pitchFamily="34" charset="0"/>
              </a:rPr>
              <a:t>rahatça okunabilecek büyüklükte </a:t>
            </a:r>
            <a:r>
              <a:rPr lang="tr-TR" sz="2400" dirty="0">
                <a:latin typeface="Arial Narrow" pitchFamily="34" charset="0"/>
              </a:rPr>
              <a:t>olacaktır.</a:t>
            </a:r>
          </a:p>
          <a:p>
            <a:pPr>
              <a:buFont typeface="Arial" pitchFamily="34" charset="0"/>
              <a:buChar char="•"/>
            </a:pPr>
            <a:endParaRPr lang="tr-TR" sz="2400" dirty="0">
              <a:latin typeface="Arial Narrow" pitchFamily="34" charset="0"/>
            </a:endParaRPr>
          </a:p>
          <a:p>
            <a:pPr>
              <a:buFont typeface="Arial" pitchFamily="34" charset="0"/>
              <a:buChar char="•"/>
            </a:pPr>
            <a:r>
              <a:rPr lang="tr-TR" sz="2400" dirty="0">
                <a:latin typeface="Arial Narrow" pitchFamily="34" charset="0"/>
              </a:rPr>
              <a:t>Sıcak su kazanlarında </a:t>
            </a:r>
            <a:r>
              <a:rPr lang="tr-TR" sz="2400" dirty="0">
                <a:solidFill>
                  <a:srgbClr val="FF0000"/>
                </a:solidFill>
                <a:latin typeface="Arial Black" panose="020B0A04020102020204" pitchFamily="34" charset="0"/>
              </a:rPr>
              <a:t>bir adet </a:t>
            </a:r>
            <a:r>
              <a:rPr lang="tr-TR" sz="2400" b="1" u="sng" dirty="0">
                <a:solidFill>
                  <a:srgbClr val="FF0000"/>
                </a:solidFill>
                <a:latin typeface="Arial Black" panose="020B0A04020102020204" pitchFamily="34" charset="0"/>
              </a:rPr>
              <a:t>termometre</a:t>
            </a:r>
            <a:r>
              <a:rPr lang="tr-TR" sz="2400" b="1" dirty="0">
                <a:solidFill>
                  <a:srgbClr val="FF0000"/>
                </a:solidFill>
                <a:latin typeface="Arial Narrow" pitchFamily="34" charset="0"/>
              </a:rPr>
              <a:t> </a:t>
            </a:r>
            <a:r>
              <a:rPr lang="tr-TR" sz="2400" dirty="0">
                <a:latin typeface="Arial Narrow" pitchFamily="34" charset="0"/>
              </a:rPr>
              <a:t>bulunacaktır.</a:t>
            </a:r>
          </a:p>
          <a:p>
            <a:pPr lvl="1">
              <a:buFont typeface="Wingdings" pitchFamily="2" charset="2"/>
              <a:buChar char="ü"/>
            </a:pPr>
            <a:endParaRPr lang="tr-TR" sz="2000" dirty="0">
              <a:latin typeface="Arial Narrow" pitchFamily="34" charset="0"/>
            </a:endParaRPr>
          </a:p>
        </p:txBody>
      </p:sp>
      <p:sp>
        <p:nvSpPr>
          <p:cNvPr id="3" name="Slayt Numarası Yer Tutucusu 2"/>
          <p:cNvSpPr>
            <a:spLocks noGrp="1"/>
          </p:cNvSpPr>
          <p:nvPr>
            <p:ph type="sldNum" sz="quarter" idx="12"/>
          </p:nvPr>
        </p:nvSpPr>
        <p:spPr/>
        <p:txBody>
          <a:bodyPr/>
          <a:lstStyle/>
          <a:p>
            <a:fld id="{9E8EC667-954C-42D1-86DC-A819E1C18EE6}" type="slidenum">
              <a:rPr lang="tr-TR" smtClean="0"/>
              <a:pPr/>
              <a:t>40</a:t>
            </a:fld>
            <a:endParaRPr lang="tr-TR"/>
          </a:p>
        </p:txBody>
      </p:sp>
    </p:spTree>
    <p:extLst>
      <p:ext uri="{BB962C8B-B14F-4D97-AF65-F5344CB8AC3E}">
        <p14:creationId xmlns:p14="http://schemas.microsoft.com/office/powerpoint/2010/main" val="1454826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lt Başlık 3"/>
          <p:cNvSpPr>
            <a:spLocks noGrp="1"/>
          </p:cNvSpPr>
          <p:nvPr>
            <p:ph type="subTitle" idx="1"/>
          </p:nvPr>
        </p:nvSpPr>
        <p:spPr>
          <a:xfrm>
            <a:off x="323528" y="620688"/>
            <a:ext cx="8424936" cy="5760640"/>
          </a:xfrm>
        </p:spPr>
        <p:txBody>
          <a:bodyPr>
            <a:normAutofit/>
          </a:bodyPr>
          <a:lstStyle/>
          <a:p>
            <a:pPr lvl="0" algn="l">
              <a:spcBef>
                <a:spcPts val="0"/>
              </a:spcBef>
              <a:buFont typeface="Arial" pitchFamily="34" charset="0"/>
              <a:buChar char="•"/>
            </a:pPr>
            <a:endParaRPr lang="tr-TR" sz="2000" dirty="0">
              <a:solidFill>
                <a:prstClr val="black"/>
              </a:solidFill>
              <a:latin typeface="+mj-lt"/>
            </a:endParaRPr>
          </a:p>
          <a:p>
            <a:pPr lvl="0" algn="l">
              <a:spcBef>
                <a:spcPts val="0"/>
              </a:spcBef>
              <a:buFont typeface="Arial" pitchFamily="34" charset="0"/>
              <a:buChar char="•"/>
            </a:pPr>
            <a:r>
              <a:rPr lang="tr-TR" sz="2800" dirty="0">
                <a:solidFill>
                  <a:prstClr val="black"/>
                </a:solidFill>
                <a:latin typeface="+mj-lt"/>
              </a:rPr>
              <a:t>Her kazanın </a:t>
            </a:r>
            <a:r>
              <a:rPr lang="tr-TR" sz="2800" b="1" dirty="0">
                <a:solidFill>
                  <a:srgbClr val="0070C0"/>
                </a:solidFill>
                <a:latin typeface="+mj-lt"/>
              </a:rPr>
              <a:t>görünür bir yerine</a:t>
            </a:r>
            <a:r>
              <a:rPr lang="tr-TR" sz="2800" dirty="0">
                <a:solidFill>
                  <a:prstClr val="black"/>
                </a:solidFill>
                <a:latin typeface="+mj-lt"/>
              </a:rPr>
              <a:t>, imalatçı firma tarafından </a:t>
            </a:r>
            <a:r>
              <a:rPr lang="tr-TR" sz="2800" b="1" u="sng" dirty="0">
                <a:solidFill>
                  <a:schemeClr val="accent2"/>
                </a:solidFill>
                <a:latin typeface="+mj-lt"/>
              </a:rPr>
              <a:t>aşağıdaki bilgiler yazılı bir plaka </a:t>
            </a:r>
            <a:r>
              <a:rPr lang="tr-TR" sz="2800" b="1" u="sng" dirty="0">
                <a:solidFill>
                  <a:prstClr val="black"/>
                </a:solidFill>
                <a:latin typeface="+mj-lt"/>
              </a:rPr>
              <a:t>konulacaktır </a:t>
            </a:r>
            <a:r>
              <a:rPr lang="tr-TR" sz="2000" b="1" u="sng" dirty="0">
                <a:solidFill>
                  <a:prstClr val="black"/>
                </a:solidFill>
                <a:latin typeface="+mj-lt"/>
              </a:rPr>
              <a:t>:</a:t>
            </a:r>
          </a:p>
          <a:p>
            <a:pPr lvl="0" algn="l">
              <a:spcBef>
                <a:spcPts val="0"/>
              </a:spcBef>
              <a:buFont typeface="Arial" pitchFamily="34" charset="0"/>
              <a:buChar char="•"/>
            </a:pPr>
            <a:endParaRPr lang="tr-TR" sz="2000" b="1" u="sng" dirty="0">
              <a:solidFill>
                <a:prstClr val="black"/>
              </a:solidFill>
              <a:latin typeface="+mj-lt"/>
            </a:endParaRPr>
          </a:p>
          <a:p>
            <a:pPr lvl="1" algn="l">
              <a:spcBef>
                <a:spcPts val="0"/>
              </a:spcBef>
              <a:buFont typeface="Wingdings" pitchFamily="2" charset="2"/>
              <a:buChar char="ü"/>
            </a:pPr>
            <a:r>
              <a:rPr lang="tr-TR" b="1" dirty="0">
                <a:solidFill>
                  <a:srgbClr val="0070C0"/>
                </a:solidFill>
                <a:latin typeface="+mj-lt"/>
              </a:rPr>
              <a:t>İmalatçı firmanın adı ya da markası,</a:t>
            </a:r>
          </a:p>
          <a:p>
            <a:pPr lvl="1" algn="l">
              <a:spcBef>
                <a:spcPts val="0"/>
              </a:spcBef>
              <a:buFont typeface="Wingdings" pitchFamily="2" charset="2"/>
              <a:buChar char="ü"/>
            </a:pPr>
            <a:r>
              <a:rPr lang="tr-TR" b="1" dirty="0">
                <a:solidFill>
                  <a:srgbClr val="0070C0"/>
                </a:solidFill>
                <a:latin typeface="+mj-lt"/>
              </a:rPr>
              <a:t>Kazanın tipi ve seri veya parti numarası,</a:t>
            </a:r>
          </a:p>
          <a:p>
            <a:pPr lvl="1" algn="l">
              <a:spcBef>
                <a:spcPts val="0"/>
              </a:spcBef>
              <a:buFont typeface="Wingdings" pitchFamily="2" charset="2"/>
              <a:buChar char="ü"/>
            </a:pPr>
            <a:r>
              <a:rPr lang="tr-TR" b="1" dirty="0">
                <a:solidFill>
                  <a:srgbClr val="0070C0"/>
                </a:solidFill>
                <a:latin typeface="+mj-lt"/>
              </a:rPr>
              <a:t>İmal edildiği sene,</a:t>
            </a:r>
          </a:p>
          <a:p>
            <a:pPr lvl="1" algn="l">
              <a:spcBef>
                <a:spcPts val="0"/>
              </a:spcBef>
              <a:buFont typeface="Wingdings" pitchFamily="2" charset="2"/>
              <a:buChar char="ü"/>
            </a:pPr>
            <a:r>
              <a:rPr lang="tr-TR" b="1" dirty="0">
                <a:solidFill>
                  <a:srgbClr val="0070C0"/>
                </a:solidFill>
                <a:latin typeface="+mj-lt"/>
              </a:rPr>
              <a:t>Kap kapasitesi ( hacmi: litre),</a:t>
            </a:r>
          </a:p>
          <a:p>
            <a:pPr lvl="1" algn="l">
              <a:spcBef>
                <a:spcPts val="0"/>
              </a:spcBef>
              <a:buFont typeface="Wingdings" pitchFamily="2" charset="2"/>
              <a:buChar char="ü"/>
            </a:pPr>
            <a:r>
              <a:rPr lang="tr-TR" b="1" dirty="0">
                <a:solidFill>
                  <a:srgbClr val="0070C0"/>
                </a:solidFill>
                <a:latin typeface="+mj-lt"/>
              </a:rPr>
              <a:t> Azami çalışma basıncı (bar), </a:t>
            </a:r>
          </a:p>
          <a:p>
            <a:pPr lvl="1" algn="l">
              <a:spcBef>
                <a:spcPts val="0"/>
              </a:spcBef>
              <a:buFont typeface="Wingdings" pitchFamily="2" charset="2"/>
              <a:buChar char="ü"/>
            </a:pPr>
            <a:r>
              <a:rPr lang="tr-TR" b="1" dirty="0">
                <a:solidFill>
                  <a:srgbClr val="0070C0"/>
                </a:solidFill>
                <a:latin typeface="+mj-lt"/>
              </a:rPr>
              <a:t> Azami ve asgari çalışma  sıcaklıkları (°C), </a:t>
            </a:r>
          </a:p>
          <a:p>
            <a:pPr lvl="1" algn="l">
              <a:spcBef>
                <a:spcPts val="0"/>
              </a:spcBef>
              <a:buFont typeface="Wingdings" pitchFamily="2" charset="2"/>
              <a:buChar char="ü"/>
            </a:pPr>
            <a:r>
              <a:rPr lang="tr-TR" b="1" dirty="0">
                <a:solidFill>
                  <a:srgbClr val="0070C0"/>
                </a:solidFill>
                <a:latin typeface="+mj-lt"/>
              </a:rPr>
              <a:t> Kontrol tarihi,</a:t>
            </a:r>
          </a:p>
          <a:p>
            <a:pPr lvl="1" algn="l">
              <a:spcBef>
                <a:spcPts val="0"/>
              </a:spcBef>
              <a:buFont typeface="Wingdings" pitchFamily="2" charset="2"/>
              <a:buChar char="ü"/>
            </a:pPr>
            <a:r>
              <a:rPr lang="tr-TR" b="1" dirty="0">
                <a:solidFill>
                  <a:srgbClr val="0070C0"/>
                </a:solidFill>
                <a:latin typeface="+mj-lt"/>
              </a:rPr>
              <a:t>CE işaretinin vurulduğu yılın son iki rakamı. </a:t>
            </a:r>
          </a:p>
          <a:p>
            <a:endParaRPr lang="tr-TR" dirty="0">
              <a:latin typeface="+mj-lt"/>
            </a:endParaRPr>
          </a:p>
        </p:txBody>
      </p:sp>
      <p:sp>
        <p:nvSpPr>
          <p:cNvPr id="2" name="Slayt Numarası Yer Tutucusu 1"/>
          <p:cNvSpPr>
            <a:spLocks noGrp="1"/>
          </p:cNvSpPr>
          <p:nvPr>
            <p:ph type="sldNum" sz="quarter" idx="12"/>
          </p:nvPr>
        </p:nvSpPr>
        <p:spPr/>
        <p:txBody>
          <a:bodyPr/>
          <a:lstStyle/>
          <a:p>
            <a:fld id="{9E8EC667-954C-42D1-86DC-A819E1C18EE6}" type="slidenum">
              <a:rPr lang="tr-TR" smtClean="0"/>
              <a:pPr/>
              <a:t>41</a:t>
            </a:fld>
            <a:endParaRPr lang="tr-TR"/>
          </a:p>
        </p:txBody>
      </p:sp>
    </p:spTree>
    <p:extLst>
      <p:ext uri="{BB962C8B-B14F-4D97-AF65-F5344CB8AC3E}">
        <p14:creationId xmlns:p14="http://schemas.microsoft.com/office/powerpoint/2010/main" val="36431021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Dikdörtgen"/>
          <p:cNvSpPr/>
          <p:nvPr/>
        </p:nvSpPr>
        <p:spPr>
          <a:xfrm>
            <a:off x="1234" y="12177"/>
            <a:ext cx="8459198" cy="7386638"/>
          </a:xfrm>
          <a:prstGeom prst="rect">
            <a:avLst/>
          </a:prstGeom>
        </p:spPr>
        <p:txBody>
          <a:bodyPr wrap="square">
            <a:spAutoFit/>
          </a:bodyPr>
          <a:lstStyle/>
          <a:p>
            <a:pPr lvl="0">
              <a:buFont typeface="Arial" pitchFamily="34" charset="0"/>
              <a:buChar char="•"/>
            </a:pPr>
            <a:r>
              <a:rPr lang="tr-TR" sz="2400" dirty="0">
                <a:latin typeface="Arial Narrow" pitchFamily="34" charset="0"/>
              </a:rPr>
              <a:t>Kazanlarda </a:t>
            </a:r>
            <a:r>
              <a:rPr lang="tr-TR" sz="2400" dirty="0">
                <a:solidFill>
                  <a:schemeClr val="accent2"/>
                </a:solidFill>
                <a:latin typeface="Arial Narrow" pitchFamily="34" charset="0"/>
              </a:rPr>
              <a:t>birbirinden ayrı </a:t>
            </a:r>
            <a:r>
              <a:rPr lang="tr-TR" sz="2400" b="1" u="sng" dirty="0">
                <a:solidFill>
                  <a:schemeClr val="accent2"/>
                </a:solidFill>
                <a:latin typeface="Arial" pitchFamily="34" charset="0"/>
                <a:cs typeface="Arial" pitchFamily="34" charset="0"/>
              </a:rPr>
              <a:t>en az iki adet su seviye göstergesi </a:t>
            </a:r>
            <a:r>
              <a:rPr lang="tr-TR" sz="2400" dirty="0">
                <a:latin typeface="Arial Narrow" pitchFamily="34" charset="0"/>
              </a:rPr>
              <a:t>bulunacaktır. Bunlardan </a:t>
            </a:r>
            <a:r>
              <a:rPr lang="tr-TR" sz="2400" b="1" dirty="0">
                <a:solidFill>
                  <a:schemeClr val="accent2"/>
                </a:solidFill>
                <a:latin typeface="Arial Narrow" pitchFamily="34" charset="0"/>
              </a:rPr>
              <a:t>en az bir tanesi camdan</a:t>
            </a:r>
            <a:r>
              <a:rPr lang="tr-TR" sz="2400" dirty="0">
                <a:solidFill>
                  <a:schemeClr val="accent2"/>
                </a:solidFill>
                <a:latin typeface="Arial Narrow" pitchFamily="34" charset="0"/>
              </a:rPr>
              <a:t> olacak </a:t>
            </a:r>
            <a:r>
              <a:rPr lang="tr-TR" sz="2400" dirty="0">
                <a:latin typeface="Arial Narrow" pitchFamily="34" charset="0"/>
              </a:rPr>
              <a:t>ve kırılmaması için </a:t>
            </a:r>
            <a:r>
              <a:rPr lang="tr-TR" sz="2400" dirty="0">
                <a:solidFill>
                  <a:schemeClr val="accent2"/>
                </a:solidFill>
                <a:latin typeface="Arial Narrow" pitchFamily="34" charset="0"/>
              </a:rPr>
              <a:t>mahfaza içine </a:t>
            </a:r>
            <a:r>
              <a:rPr lang="tr-TR" sz="2400" dirty="0">
                <a:latin typeface="Arial Narrow" pitchFamily="34" charset="0"/>
              </a:rPr>
              <a:t>alınacaktır. Su göstergeleri, </a:t>
            </a:r>
            <a:r>
              <a:rPr lang="tr-TR" sz="2400" b="1" dirty="0">
                <a:solidFill>
                  <a:srgbClr val="0070C0"/>
                </a:solidFill>
                <a:latin typeface="Arial Narrow" pitchFamily="34" charset="0"/>
              </a:rPr>
              <a:t>doğrudan doğruya kazana bağlı olacak</a:t>
            </a:r>
            <a:r>
              <a:rPr lang="tr-TR" sz="2400" dirty="0">
                <a:solidFill>
                  <a:srgbClr val="0070C0"/>
                </a:solidFill>
                <a:latin typeface="Arial Narrow" pitchFamily="34" charset="0"/>
              </a:rPr>
              <a:t>, </a:t>
            </a:r>
            <a:r>
              <a:rPr lang="tr-TR" sz="2400" b="1" dirty="0">
                <a:solidFill>
                  <a:schemeClr val="accent2"/>
                </a:solidFill>
                <a:latin typeface="Arial Narrow" pitchFamily="34" charset="0"/>
              </a:rPr>
              <a:t>en çok ve en az </a:t>
            </a:r>
            <a:r>
              <a:rPr lang="tr-TR" sz="2400" b="1" dirty="0">
                <a:latin typeface="Arial Narrow" pitchFamily="34" charset="0"/>
              </a:rPr>
              <a:t>su seviyelerini gösterecek</a:t>
            </a:r>
            <a:r>
              <a:rPr lang="tr-TR" sz="2400" dirty="0">
                <a:latin typeface="Arial Narrow" pitchFamily="34" charset="0"/>
              </a:rPr>
              <a:t> şekilde işaretlenmiş bulunacaktır. </a:t>
            </a:r>
          </a:p>
          <a:p>
            <a:pPr lvl="0"/>
            <a:endParaRPr lang="tr-TR" sz="1000" dirty="0">
              <a:latin typeface="Arial Narrow" pitchFamily="34" charset="0"/>
            </a:endParaRPr>
          </a:p>
          <a:p>
            <a:pPr lvl="0">
              <a:buFont typeface="Arial" pitchFamily="34" charset="0"/>
              <a:buChar char="•"/>
            </a:pPr>
            <a:r>
              <a:rPr lang="tr-TR" sz="2400" dirty="0">
                <a:solidFill>
                  <a:srgbClr val="0070C0"/>
                </a:solidFill>
                <a:latin typeface="Arial Narrow" pitchFamily="34" charset="0"/>
              </a:rPr>
              <a:t>Buhar kazanlarında </a:t>
            </a:r>
            <a:r>
              <a:rPr lang="tr-TR" sz="2400" b="1" u="sng" dirty="0">
                <a:solidFill>
                  <a:srgbClr val="FF0000"/>
                </a:solidFill>
                <a:latin typeface="Arial Narrow" pitchFamily="34" charset="0"/>
              </a:rPr>
              <a:t>en az iki adet </a:t>
            </a:r>
            <a:r>
              <a:rPr lang="tr-TR" sz="2400" b="1" u="sng" dirty="0">
                <a:solidFill>
                  <a:srgbClr val="FF0000"/>
                </a:solidFill>
                <a:latin typeface="Arial Black" panose="020B0A04020102020204" pitchFamily="34" charset="0"/>
              </a:rPr>
              <a:t>emniyet </a:t>
            </a:r>
            <a:r>
              <a:rPr lang="tr-TR" sz="2400" b="1" u="sng" dirty="0" err="1">
                <a:solidFill>
                  <a:srgbClr val="FF0000"/>
                </a:solidFill>
                <a:latin typeface="Arial Black" panose="020B0A04020102020204" pitchFamily="34" charset="0"/>
              </a:rPr>
              <a:t>sübapı</a:t>
            </a:r>
            <a:r>
              <a:rPr lang="tr-TR" sz="2400" b="1" u="sng" dirty="0">
                <a:solidFill>
                  <a:srgbClr val="FF0000"/>
                </a:solidFill>
                <a:latin typeface="Arial Black" panose="020B0A04020102020204" pitchFamily="34" charset="0"/>
              </a:rPr>
              <a:t> </a:t>
            </a:r>
            <a:r>
              <a:rPr lang="tr-TR" sz="2400" dirty="0">
                <a:latin typeface="Arial Narrow" pitchFamily="34" charset="0"/>
              </a:rPr>
              <a:t>bulunacak ve bunlar, </a:t>
            </a:r>
            <a:r>
              <a:rPr lang="tr-TR" sz="2400" b="1" dirty="0">
                <a:latin typeface="Arial Narrow" pitchFamily="34" charset="0"/>
              </a:rPr>
              <a:t>doğrudan doğruya kazanla bağlantılı </a:t>
            </a:r>
            <a:r>
              <a:rPr lang="tr-TR" sz="2400" dirty="0">
                <a:latin typeface="Arial Narrow" pitchFamily="34" charset="0"/>
              </a:rPr>
              <a:t>olacak;  kazanla emniyet supapları arasında </a:t>
            </a:r>
            <a:r>
              <a:rPr lang="tr-TR" sz="2400" dirty="0">
                <a:solidFill>
                  <a:srgbClr val="FF0000"/>
                </a:solidFill>
                <a:latin typeface="Arial Narrow" pitchFamily="34" charset="0"/>
              </a:rPr>
              <a:t>bağlantı borusu üzerinde</a:t>
            </a:r>
            <a:r>
              <a:rPr lang="tr-TR" sz="2400" dirty="0">
                <a:latin typeface="Arial Narrow" pitchFamily="34" charset="0"/>
              </a:rPr>
              <a:t>, </a:t>
            </a:r>
            <a:r>
              <a:rPr lang="tr-TR" sz="2400" dirty="0">
                <a:solidFill>
                  <a:srgbClr val="FF0000"/>
                </a:solidFill>
                <a:latin typeface="Arial Narrow" pitchFamily="34" charset="0"/>
              </a:rPr>
              <a:t>buharın geçmesini engelleyecek </a:t>
            </a:r>
            <a:r>
              <a:rPr lang="tr-TR" sz="2400" u="sng" dirty="0">
                <a:solidFill>
                  <a:srgbClr val="FF0000"/>
                </a:solidFill>
                <a:latin typeface="Arial Narrow" pitchFamily="34" charset="0"/>
              </a:rPr>
              <a:t>bir valf veya başka bir engel  kesinlikle bulunmayacaktır.</a:t>
            </a:r>
            <a:r>
              <a:rPr lang="tr-TR" altLang="tr-TR" sz="2200" dirty="0">
                <a:solidFill>
                  <a:prstClr val="black"/>
                </a:solidFill>
              </a:rPr>
              <a:t> </a:t>
            </a:r>
            <a:r>
              <a:rPr lang="tr-TR" altLang="tr-TR" sz="2400" b="1" dirty="0">
                <a:solidFill>
                  <a:prstClr val="black"/>
                </a:solidFill>
              </a:rPr>
              <a:t>Emniyet </a:t>
            </a:r>
            <a:r>
              <a:rPr lang="tr-TR" altLang="tr-TR" sz="2400" b="1" dirty="0" err="1">
                <a:solidFill>
                  <a:prstClr val="black"/>
                </a:solidFill>
              </a:rPr>
              <a:t>sübapları</a:t>
            </a:r>
            <a:r>
              <a:rPr lang="tr-TR" altLang="tr-TR" sz="2400" b="1" dirty="0">
                <a:solidFill>
                  <a:prstClr val="black"/>
                </a:solidFill>
              </a:rPr>
              <a:t> </a:t>
            </a:r>
            <a:r>
              <a:rPr lang="tr-TR" altLang="tr-TR" sz="2400" dirty="0">
                <a:solidFill>
                  <a:prstClr val="black"/>
                </a:solidFill>
              </a:rPr>
              <a:t>basınçlı kapların </a:t>
            </a:r>
            <a:r>
              <a:rPr lang="tr-TR" altLang="tr-TR" sz="2400" dirty="0">
                <a:solidFill>
                  <a:srgbClr val="FF0000"/>
                </a:solidFill>
              </a:rPr>
              <a:t>en çok kullanma basıncının  </a:t>
            </a:r>
            <a:r>
              <a:rPr lang="tr-TR" altLang="tr-TR" sz="2400" dirty="0">
                <a:solidFill>
                  <a:srgbClr val="FF0000"/>
                </a:solidFill>
                <a:latin typeface="Arial Black" panose="020B0A04020102020204" pitchFamily="34" charset="0"/>
              </a:rPr>
              <a:t>onda biri kadar ilave basınç artışında </a:t>
            </a:r>
            <a:r>
              <a:rPr lang="tr-TR" altLang="tr-TR" sz="2400" dirty="0">
                <a:solidFill>
                  <a:srgbClr val="FF0000"/>
                </a:solidFill>
              </a:rPr>
              <a:t>açılacak özellikte olmalıdır</a:t>
            </a:r>
            <a:endParaRPr lang="tr-TR" sz="2400" u="sng" dirty="0">
              <a:solidFill>
                <a:srgbClr val="FF0000"/>
              </a:solidFill>
              <a:latin typeface="Arial Narrow" pitchFamily="34" charset="0"/>
            </a:endParaRPr>
          </a:p>
          <a:p>
            <a:pPr lvl="0">
              <a:buFont typeface="Arial" pitchFamily="34" charset="0"/>
              <a:buChar char="•"/>
            </a:pPr>
            <a:r>
              <a:rPr lang="tr-TR" sz="2400" dirty="0">
                <a:solidFill>
                  <a:srgbClr val="0070C0"/>
                </a:solidFill>
                <a:latin typeface="Arial Narrow" pitchFamily="34" charset="0"/>
              </a:rPr>
              <a:t>Kazanların </a:t>
            </a:r>
            <a:r>
              <a:rPr lang="tr-TR" sz="2400" b="1" dirty="0">
                <a:solidFill>
                  <a:srgbClr val="002060"/>
                </a:solidFill>
                <a:latin typeface="Arial Narrow" pitchFamily="34" charset="0"/>
              </a:rPr>
              <a:t>hidrolik basınç deneyleri</a:t>
            </a:r>
            <a:r>
              <a:rPr lang="tr-TR" sz="2400" dirty="0">
                <a:latin typeface="Arial Narrow" pitchFamily="34" charset="0"/>
              </a:rPr>
              <a:t>, </a:t>
            </a:r>
            <a:r>
              <a:rPr lang="tr-TR" sz="2400" b="1" dirty="0">
                <a:solidFill>
                  <a:srgbClr val="FF0000"/>
                </a:solidFill>
                <a:latin typeface="Arial Narrow" pitchFamily="34" charset="0"/>
              </a:rPr>
              <a:t>en yüksek çalışma basıncının</a:t>
            </a:r>
          </a:p>
          <a:p>
            <a:pPr lvl="0"/>
            <a:r>
              <a:rPr lang="tr-TR" sz="2400" b="1" dirty="0">
                <a:solidFill>
                  <a:srgbClr val="FF0000"/>
                </a:solidFill>
                <a:latin typeface="Arial Narrow" pitchFamily="34" charset="0"/>
              </a:rPr>
              <a:t> en çok 1, 5 katı ile </a:t>
            </a:r>
            <a:r>
              <a:rPr lang="tr-TR" sz="2400" dirty="0">
                <a:latin typeface="Arial Narrow" pitchFamily="34" charset="0"/>
              </a:rPr>
              <a:t>yapılacaktır, kontrol ve deneylerin sonucu uygun bulunmayan kazanlar, uygunluk sağlanıncaya kadar kullanılmayacaktır.</a:t>
            </a:r>
          </a:p>
          <a:p>
            <a:pPr lvl="0">
              <a:buFont typeface="Arial" pitchFamily="34" charset="0"/>
              <a:buChar char="•"/>
            </a:pPr>
            <a:r>
              <a:rPr lang="tr-TR" sz="2400" dirty="0">
                <a:latin typeface="Arial Narrow" pitchFamily="34" charset="0"/>
              </a:rPr>
              <a:t>Her işveren, işyerlerindeki kazanlar için </a:t>
            </a:r>
            <a:r>
              <a:rPr lang="tr-TR" sz="2400" b="1" dirty="0">
                <a:solidFill>
                  <a:srgbClr val="002060"/>
                </a:solidFill>
                <a:latin typeface="Arial Black" panose="020B0A04020102020204" pitchFamily="34" charset="0"/>
              </a:rPr>
              <a:t>bir sicil kartı veya defteri </a:t>
            </a:r>
            <a:r>
              <a:rPr lang="tr-TR" sz="2400" dirty="0">
                <a:latin typeface="Arial Narrow" pitchFamily="34" charset="0"/>
              </a:rPr>
              <a:t>tutacak, bunlara, </a:t>
            </a:r>
            <a:r>
              <a:rPr lang="tr-TR" sz="2400" b="1" dirty="0">
                <a:solidFill>
                  <a:srgbClr val="002060"/>
                </a:solidFill>
                <a:latin typeface="Arial Narrow" pitchFamily="34" charset="0"/>
              </a:rPr>
              <a:t>yapılan onarım, bakım ve deneyleri, günü gününe işleyecektir.</a:t>
            </a:r>
          </a:p>
          <a:p>
            <a:endParaRPr lang="tr-TR" dirty="0">
              <a:latin typeface="Arial Narrow" pitchFamily="34" charset="0"/>
            </a:endParaRPr>
          </a:p>
        </p:txBody>
      </p:sp>
      <p:sp>
        <p:nvSpPr>
          <p:cNvPr id="3" name="Slayt Numarası Yer Tutucusu 2"/>
          <p:cNvSpPr>
            <a:spLocks noGrp="1"/>
          </p:cNvSpPr>
          <p:nvPr>
            <p:ph type="sldNum" sz="quarter" idx="12"/>
          </p:nvPr>
        </p:nvSpPr>
        <p:spPr/>
        <p:txBody>
          <a:bodyPr/>
          <a:lstStyle/>
          <a:p>
            <a:fld id="{9E8EC667-954C-42D1-86DC-A819E1C18EE6}" type="slidenum">
              <a:rPr lang="tr-TR" smtClean="0"/>
              <a:pPr/>
              <a:t>42</a:t>
            </a:fld>
            <a:endParaRPr lang="tr-TR"/>
          </a:p>
        </p:txBody>
      </p:sp>
    </p:spTree>
    <p:extLst>
      <p:ext uri="{BB962C8B-B14F-4D97-AF65-F5344CB8AC3E}">
        <p14:creationId xmlns:p14="http://schemas.microsoft.com/office/powerpoint/2010/main" val="1136471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p:cNvSpPr>
            <a:spLocks noGrp="1"/>
          </p:cNvSpPr>
          <p:nvPr>
            <p:ph type="title"/>
          </p:nvPr>
        </p:nvSpPr>
        <p:spPr>
          <a:xfrm>
            <a:off x="111344" y="274638"/>
            <a:ext cx="8781136" cy="922114"/>
          </a:xfrm>
        </p:spPr>
        <p:txBody>
          <a:bodyPr>
            <a:normAutofit fontScale="90000"/>
          </a:bodyPr>
          <a:lstStyle/>
          <a:p>
            <a:r>
              <a:rPr lang="tr-TR" sz="3600" b="1" dirty="0">
                <a:latin typeface="+mj-lt"/>
              </a:rPr>
              <a:t>Manometre,  hava </a:t>
            </a:r>
            <a:r>
              <a:rPr lang="tr-TR" sz="3600" b="1" dirty="0" err="1">
                <a:latin typeface="+mj-lt"/>
              </a:rPr>
              <a:t>ventili</a:t>
            </a:r>
            <a:r>
              <a:rPr lang="tr-TR" sz="3600" b="1" dirty="0">
                <a:latin typeface="+mj-lt"/>
              </a:rPr>
              <a:t>,  su seviye göstergesi</a:t>
            </a:r>
          </a:p>
        </p:txBody>
      </p:sp>
      <p:sp>
        <p:nvSpPr>
          <p:cNvPr id="2" name="Slayt Numarası Yer Tutucusu 1"/>
          <p:cNvSpPr>
            <a:spLocks noGrp="1"/>
          </p:cNvSpPr>
          <p:nvPr>
            <p:ph type="sldNum" sz="quarter" idx="12"/>
          </p:nvPr>
        </p:nvSpPr>
        <p:spPr>
          <a:xfrm>
            <a:off x="6444208" y="6069672"/>
            <a:ext cx="2133600" cy="365125"/>
          </a:xfrm>
        </p:spPr>
        <p:txBody>
          <a:bodyPr/>
          <a:lstStyle/>
          <a:p>
            <a:fld id="{9E8EC667-954C-42D1-86DC-A819E1C18EE6}" type="slidenum">
              <a:rPr lang="tr-TR" smtClean="0"/>
              <a:pPr/>
              <a:t>43</a:t>
            </a:fld>
            <a:endParaRPr lang="tr-TR"/>
          </a:p>
        </p:txBody>
      </p:sp>
      <p:pic>
        <p:nvPicPr>
          <p:cNvPr id="1026" name="Picture 2" descr="http://75hillsdale.com/boiler/img_6673.jpg"/>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23000"/>
                    </a14:imgEffect>
                    <a14:imgEffect>
                      <a14:brightnessContrast contrast="9000"/>
                    </a14:imgEffect>
                  </a14:imgLayer>
                </a14:imgProps>
              </a:ext>
              <a:ext uri="{28A0092B-C50C-407E-A947-70E740481C1C}">
                <a14:useLocalDpi xmlns:a14="http://schemas.microsoft.com/office/drawing/2010/main" val="0"/>
              </a:ext>
            </a:extLst>
          </a:blip>
          <a:srcRect/>
          <a:stretch>
            <a:fillRect/>
          </a:stretch>
        </p:blipFill>
        <p:spPr bwMode="auto">
          <a:xfrm>
            <a:off x="4716016" y="1151661"/>
            <a:ext cx="4032448" cy="554461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publicphoto.org/pics/2011/11/06/Safety-Set_Manometer-Air-vent-Dual-Safety-Valve__41462-480x320.jpg"/>
          <p:cNvPicPr>
            <a:picLocks noChangeAspect="1" noChangeArrowheads="1"/>
          </p:cNvPicPr>
          <p:nvPr/>
        </p:nvPicPr>
        <p:blipFill>
          <a:blip r:embed="rId4" cstate="print">
            <a:extLst>
              <a:ext uri="{BEBA8EAE-BF5A-486C-A8C5-ECC9F3942E4B}">
                <a14:imgProps xmlns:a14="http://schemas.microsoft.com/office/drawing/2010/main">
                  <a14:imgLayer r:embed="rId5">
                    <a14:imgEffect>
                      <a14:sharpenSoften amount="30000"/>
                    </a14:imgEffect>
                    <a14:imgEffect>
                      <a14:brightnessContrast bright="-33000" contrast="82000"/>
                    </a14:imgEffect>
                  </a14:imgLayer>
                </a14:imgProps>
              </a:ext>
              <a:ext uri="{28A0092B-C50C-407E-A947-70E740481C1C}">
                <a14:useLocalDpi xmlns:a14="http://schemas.microsoft.com/office/drawing/2010/main" val="0"/>
              </a:ext>
            </a:extLst>
          </a:blip>
          <a:srcRect/>
          <a:stretch>
            <a:fillRect/>
          </a:stretch>
        </p:blipFill>
        <p:spPr bwMode="auto">
          <a:xfrm>
            <a:off x="195423" y="1826651"/>
            <a:ext cx="4016537" cy="4194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062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32000"/>
                    </a14:imgEffect>
                    <a14:imgEffect>
                      <a14:brightnessContrast bright="-10000" contrast="25000"/>
                    </a14:imgEffect>
                  </a14:imgLayer>
                </a14:imgProps>
              </a:ext>
              <a:ext uri="{28A0092B-C50C-407E-A947-70E740481C1C}">
                <a14:useLocalDpi xmlns:a14="http://schemas.microsoft.com/office/drawing/2010/main" val="0"/>
              </a:ext>
            </a:extLst>
          </a:blip>
          <a:srcRect/>
          <a:stretch>
            <a:fillRect/>
          </a:stretch>
        </p:blipFill>
        <p:spPr bwMode="auto">
          <a:xfrm>
            <a:off x="1979712" y="3689648"/>
            <a:ext cx="5112568"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Dikdörtgen"/>
          <p:cNvSpPr/>
          <p:nvPr/>
        </p:nvSpPr>
        <p:spPr>
          <a:xfrm>
            <a:off x="179512" y="188640"/>
            <a:ext cx="8280920" cy="4708981"/>
          </a:xfrm>
          <a:prstGeom prst="rect">
            <a:avLst/>
          </a:prstGeom>
        </p:spPr>
        <p:txBody>
          <a:bodyPr wrap="square">
            <a:spAutoFit/>
          </a:bodyPr>
          <a:lstStyle/>
          <a:p>
            <a:pPr lvl="0">
              <a:buFont typeface="Arial" pitchFamily="34" charset="0"/>
              <a:buChar char="•"/>
            </a:pPr>
            <a:r>
              <a:rPr lang="tr-TR" sz="2000" b="1" dirty="0">
                <a:solidFill>
                  <a:srgbClr val="0070C0"/>
                </a:solidFill>
                <a:latin typeface="Arial Narrow" pitchFamily="34" charset="0"/>
              </a:rPr>
              <a:t>Kazanlar</a:t>
            </a:r>
            <a:r>
              <a:rPr lang="tr-TR" sz="2000" dirty="0">
                <a:solidFill>
                  <a:srgbClr val="0070C0"/>
                </a:solidFill>
                <a:latin typeface="Arial Narrow" pitchFamily="34" charset="0"/>
              </a:rPr>
              <a:t> </a:t>
            </a:r>
            <a:r>
              <a:rPr lang="tr-TR" sz="2000" b="1" dirty="0">
                <a:solidFill>
                  <a:srgbClr val="0070C0"/>
                </a:solidFill>
                <a:latin typeface="Arial Black" panose="020B0A04020102020204" pitchFamily="34" charset="0"/>
              </a:rPr>
              <a:t>ehliyeti Hükümet veya mahalli idareler tarafından kabul edilen kişiler </a:t>
            </a:r>
            <a:r>
              <a:rPr lang="tr-TR" sz="2000" dirty="0">
                <a:solidFill>
                  <a:srgbClr val="0070C0"/>
                </a:solidFill>
                <a:latin typeface="Arial Black" panose="020B0A04020102020204" pitchFamily="34" charset="0"/>
              </a:rPr>
              <a:t>tarafından işletilecektir.</a:t>
            </a:r>
          </a:p>
          <a:p>
            <a:pPr lvl="0">
              <a:buFont typeface="Arial" pitchFamily="34" charset="0"/>
              <a:buChar char="•"/>
            </a:pPr>
            <a:endParaRPr lang="tr-TR" sz="2000" dirty="0">
              <a:solidFill>
                <a:srgbClr val="0070C0"/>
              </a:solidFill>
              <a:latin typeface="Arial Black" panose="020B0A04020102020204" pitchFamily="34" charset="0"/>
            </a:endParaRPr>
          </a:p>
          <a:p>
            <a:pPr lvl="0">
              <a:buFont typeface="Arial" pitchFamily="34" charset="0"/>
              <a:buChar char="•"/>
            </a:pPr>
            <a:r>
              <a:rPr lang="tr-TR" sz="2400" b="1" dirty="0">
                <a:latin typeface="Arial Narrow" pitchFamily="34" charset="0"/>
              </a:rPr>
              <a:t>Kazanların </a:t>
            </a:r>
            <a:r>
              <a:rPr lang="tr-TR" sz="2800" b="1" dirty="0">
                <a:solidFill>
                  <a:srgbClr val="0070C0"/>
                </a:solidFill>
                <a:latin typeface="Arial Narrow" pitchFamily="34" charset="0"/>
              </a:rPr>
              <a:t>giriş ve çıkış boruları üzerine</a:t>
            </a:r>
            <a:r>
              <a:rPr lang="tr-TR" sz="2400" b="1" dirty="0">
                <a:latin typeface="Arial Narrow" pitchFamily="34" charset="0"/>
              </a:rPr>
              <a:t>, </a:t>
            </a:r>
            <a:r>
              <a:rPr lang="tr-TR" sz="2400" b="1" u="sng" dirty="0">
                <a:solidFill>
                  <a:schemeClr val="accent2"/>
                </a:solidFill>
                <a:latin typeface="Arial Narrow" pitchFamily="34" charset="0"/>
              </a:rPr>
              <a:t>birer adet </a:t>
            </a:r>
            <a:r>
              <a:rPr lang="tr-TR" sz="2400" b="1" u="sng" dirty="0">
                <a:solidFill>
                  <a:schemeClr val="accent2"/>
                </a:solidFill>
                <a:latin typeface="Arial Black" panose="020B0A04020102020204" pitchFamily="34" charset="0"/>
              </a:rPr>
              <a:t>ana stop valfı</a:t>
            </a:r>
            <a:r>
              <a:rPr lang="tr-TR" sz="2400" b="1" dirty="0">
                <a:solidFill>
                  <a:schemeClr val="accent2"/>
                </a:solidFill>
                <a:latin typeface="Arial Narrow" pitchFamily="34" charset="0"/>
              </a:rPr>
              <a:t> </a:t>
            </a:r>
            <a:r>
              <a:rPr lang="tr-TR" sz="2400" b="1" dirty="0">
                <a:latin typeface="Arial Narrow" pitchFamily="34" charset="0"/>
              </a:rPr>
              <a:t>konulacak, bunlar çabuk ve kolay kapanacak şekilde olacak,</a:t>
            </a:r>
          </a:p>
          <a:p>
            <a:pPr lvl="0">
              <a:buFont typeface="Arial" pitchFamily="34" charset="0"/>
              <a:buChar char="•"/>
            </a:pPr>
            <a:endParaRPr lang="tr-TR" sz="2400" b="1" dirty="0">
              <a:latin typeface="Arial Narrow" pitchFamily="34" charset="0"/>
            </a:endParaRPr>
          </a:p>
          <a:p>
            <a:pPr>
              <a:buFont typeface="Arial" pitchFamily="34" charset="0"/>
              <a:buChar char="•"/>
            </a:pPr>
            <a:r>
              <a:rPr lang="tr-TR" sz="2400" b="1" dirty="0">
                <a:latin typeface="Arial Narrow" pitchFamily="34" charset="0"/>
              </a:rPr>
              <a:t>Buhar yoğunlaşması halinde kullanılmak üzere, kazanlarda </a:t>
            </a:r>
            <a:r>
              <a:rPr lang="tr-TR" sz="2400" b="1" u="sng" dirty="0">
                <a:solidFill>
                  <a:srgbClr val="FF0000"/>
                </a:solidFill>
                <a:latin typeface="Arial Black" panose="020B0A04020102020204" pitchFamily="34" charset="0"/>
              </a:rPr>
              <a:t>blöf  tertibatı  </a:t>
            </a:r>
            <a:r>
              <a:rPr lang="tr-TR" sz="2400" b="1" dirty="0">
                <a:latin typeface="Arial Narrow" pitchFamily="34" charset="0"/>
              </a:rPr>
              <a:t>bulunacak,. </a:t>
            </a:r>
            <a:r>
              <a:rPr lang="tr-TR" sz="2400" b="1" dirty="0">
                <a:solidFill>
                  <a:srgbClr val="002060"/>
                </a:solidFill>
                <a:latin typeface="Arial Narrow" pitchFamily="34" charset="0"/>
              </a:rPr>
              <a:t>Birlikte çalışan kazanların her birinde</a:t>
            </a:r>
            <a:r>
              <a:rPr lang="tr-TR" sz="2400" b="1" dirty="0">
                <a:solidFill>
                  <a:srgbClr val="0070C0"/>
                </a:solidFill>
                <a:latin typeface="Arial Narrow" pitchFamily="34" charset="0"/>
              </a:rPr>
              <a:t> </a:t>
            </a:r>
            <a:r>
              <a:rPr lang="tr-TR" sz="2400" b="1" u="sng" dirty="0">
                <a:solidFill>
                  <a:srgbClr val="FF0000"/>
                </a:solidFill>
                <a:latin typeface="Arial Narrow" pitchFamily="34" charset="0"/>
              </a:rPr>
              <a:t>ayrı ayrı </a:t>
            </a:r>
            <a:r>
              <a:rPr lang="tr-TR" sz="2400" b="1" u="sng" dirty="0">
                <a:solidFill>
                  <a:srgbClr val="FF0000"/>
                </a:solidFill>
                <a:latin typeface="Arial Black" panose="020B0A04020102020204" pitchFamily="34" charset="0"/>
              </a:rPr>
              <a:t>stop valfı </a:t>
            </a:r>
            <a:r>
              <a:rPr lang="tr-TR" sz="2400" b="1" dirty="0">
                <a:solidFill>
                  <a:srgbClr val="FF0000"/>
                </a:solidFill>
                <a:latin typeface="Arial Narrow" pitchFamily="34" charset="0"/>
              </a:rPr>
              <a:t>bulunacaktır</a:t>
            </a:r>
            <a:r>
              <a:rPr lang="tr-TR" sz="2400" dirty="0">
                <a:solidFill>
                  <a:srgbClr val="FF0000"/>
                </a:solidFill>
                <a:latin typeface="Arial Narrow" pitchFamily="34" charset="0"/>
              </a:rPr>
              <a:t>. </a:t>
            </a:r>
          </a:p>
          <a:p>
            <a:endParaRPr lang="tr-TR" sz="2400" dirty="0">
              <a:latin typeface="Arial Narrow" pitchFamily="34" charset="0"/>
            </a:endParaRPr>
          </a:p>
          <a:p>
            <a:pPr lvl="0">
              <a:buFont typeface="Arial" pitchFamily="34" charset="0"/>
              <a:buChar char="•"/>
            </a:pPr>
            <a:endParaRPr lang="tr-TR" sz="2400" dirty="0">
              <a:latin typeface="Arial Narrow" pitchFamily="34" charset="0"/>
            </a:endParaRPr>
          </a:p>
          <a:p>
            <a:pPr lvl="0">
              <a:buFont typeface="Arial" pitchFamily="34" charset="0"/>
              <a:buChar char="•"/>
            </a:pPr>
            <a:endParaRPr lang="tr-TR" sz="2000" dirty="0">
              <a:latin typeface="Arial Narrow" pitchFamily="34" charset="0"/>
            </a:endParaRPr>
          </a:p>
        </p:txBody>
      </p:sp>
      <p:sp>
        <p:nvSpPr>
          <p:cNvPr id="3" name="Slayt Numarası Yer Tutucusu 2"/>
          <p:cNvSpPr>
            <a:spLocks noGrp="1"/>
          </p:cNvSpPr>
          <p:nvPr>
            <p:ph type="sldNum" sz="quarter" idx="12"/>
          </p:nvPr>
        </p:nvSpPr>
        <p:spPr/>
        <p:txBody>
          <a:bodyPr/>
          <a:lstStyle/>
          <a:p>
            <a:fld id="{9E8EC667-954C-42D1-86DC-A819E1C18EE6}" type="slidenum">
              <a:rPr lang="tr-TR" smtClean="0"/>
              <a:pPr/>
              <a:t>44</a:t>
            </a:fld>
            <a:endParaRPr lang="tr-TR"/>
          </a:p>
        </p:txBody>
      </p:sp>
    </p:spTree>
    <p:extLst>
      <p:ext uri="{BB962C8B-B14F-4D97-AF65-F5344CB8AC3E}">
        <p14:creationId xmlns:p14="http://schemas.microsoft.com/office/powerpoint/2010/main" val="9651080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Dikdörtgen"/>
          <p:cNvSpPr/>
          <p:nvPr/>
        </p:nvSpPr>
        <p:spPr>
          <a:xfrm>
            <a:off x="179512" y="188640"/>
            <a:ext cx="8208912" cy="6740307"/>
          </a:xfrm>
          <a:prstGeom prst="rect">
            <a:avLst/>
          </a:prstGeom>
        </p:spPr>
        <p:txBody>
          <a:bodyPr wrap="square">
            <a:spAutoFit/>
          </a:bodyPr>
          <a:lstStyle/>
          <a:p>
            <a:pPr lvl="0">
              <a:buFont typeface="Arial" pitchFamily="34" charset="0"/>
              <a:buChar char="•"/>
            </a:pPr>
            <a:r>
              <a:rPr lang="tr-TR" sz="2400" dirty="0">
                <a:latin typeface="Arial Narrow" pitchFamily="34" charset="0"/>
              </a:rPr>
              <a:t>İşyerinde kullanılan </a:t>
            </a:r>
            <a:r>
              <a:rPr lang="tr-TR" sz="2400" dirty="0">
                <a:solidFill>
                  <a:schemeClr val="accent2"/>
                </a:solidFill>
                <a:latin typeface="Arial Narrow" pitchFamily="34" charset="0"/>
              </a:rPr>
              <a:t>bütün kazanlar, </a:t>
            </a:r>
            <a:r>
              <a:rPr lang="tr-TR" sz="2400" b="1" dirty="0">
                <a:solidFill>
                  <a:schemeClr val="accent2"/>
                </a:solidFill>
                <a:latin typeface="Arial Narrow" pitchFamily="34" charset="0"/>
              </a:rPr>
              <a:t>yangına ve patlamaya karşı dayanıklı </a:t>
            </a:r>
            <a:r>
              <a:rPr lang="tr-TR" sz="2400" b="1" u="sng" dirty="0">
                <a:solidFill>
                  <a:schemeClr val="accent2"/>
                </a:solidFill>
                <a:latin typeface="Arial Black" panose="020B0A04020102020204" pitchFamily="34" charset="0"/>
              </a:rPr>
              <a:t>ayrı bir bölmede veya binada </a:t>
            </a:r>
            <a:r>
              <a:rPr lang="tr-TR" sz="2400" dirty="0">
                <a:solidFill>
                  <a:schemeClr val="accent2"/>
                </a:solidFill>
                <a:latin typeface="Arial Narrow" pitchFamily="34" charset="0"/>
              </a:rPr>
              <a:t>olacak </a:t>
            </a:r>
            <a:r>
              <a:rPr lang="tr-TR" sz="2400" dirty="0">
                <a:latin typeface="Arial Narrow" pitchFamily="34" charset="0"/>
              </a:rPr>
              <a:t>ve </a:t>
            </a:r>
            <a:r>
              <a:rPr lang="tr-TR" sz="2400" b="1" dirty="0">
                <a:solidFill>
                  <a:srgbClr val="0070C0"/>
                </a:solidFill>
                <a:latin typeface="Arial Narrow" pitchFamily="34" charset="0"/>
              </a:rPr>
              <a:t>kazan dairesinin üstündeki katta, işçi çalıştırılmayacaktır</a:t>
            </a:r>
            <a:r>
              <a:rPr lang="tr-TR" sz="2400" dirty="0">
                <a:latin typeface="Arial Narrow" pitchFamily="34" charset="0"/>
              </a:rPr>
              <a:t>. </a:t>
            </a:r>
            <a:r>
              <a:rPr lang="tr-TR" sz="2400" dirty="0">
                <a:solidFill>
                  <a:srgbClr val="0070C0"/>
                </a:solidFill>
                <a:latin typeface="Arial Narrow" pitchFamily="34" charset="0"/>
              </a:rPr>
              <a:t>Patlayıcı, parlayıcı veya kolay yanıcı maddelerle çalışılan</a:t>
            </a:r>
            <a:r>
              <a:rPr lang="tr-TR" sz="2400" dirty="0">
                <a:latin typeface="Arial Narrow" pitchFamily="34" charset="0"/>
              </a:rPr>
              <a:t> işyerlerindeki kazan dairelerinin </a:t>
            </a:r>
            <a:r>
              <a:rPr lang="tr-TR" sz="2400" dirty="0">
                <a:solidFill>
                  <a:srgbClr val="0070C0"/>
                </a:solidFill>
                <a:latin typeface="Arial Narrow" pitchFamily="34" charset="0"/>
              </a:rPr>
              <a:t>diğer atölyelere açılan pencere ve kapıları bulunmayacaktır</a:t>
            </a:r>
            <a:r>
              <a:rPr lang="tr-TR" sz="2400" dirty="0">
                <a:latin typeface="Arial Narrow" pitchFamily="34" charset="0"/>
              </a:rPr>
              <a:t>.</a:t>
            </a:r>
          </a:p>
          <a:p>
            <a:pPr>
              <a:buFont typeface="Arial" pitchFamily="34" charset="0"/>
              <a:buChar char="•"/>
            </a:pPr>
            <a:r>
              <a:rPr lang="tr-TR" sz="2400" dirty="0">
                <a:latin typeface="Arial Narrow" pitchFamily="34" charset="0"/>
              </a:rPr>
              <a:t>Kazan daireleri </a:t>
            </a:r>
            <a:r>
              <a:rPr lang="tr-TR" sz="2400" b="1" dirty="0">
                <a:solidFill>
                  <a:srgbClr val="FF0000"/>
                </a:solidFill>
                <a:latin typeface="Arial Narrow" pitchFamily="34" charset="0"/>
              </a:rPr>
              <a:t>sürekli olarak </a:t>
            </a:r>
            <a:r>
              <a:rPr lang="tr-TR" sz="2400" b="1" u="sng" dirty="0">
                <a:solidFill>
                  <a:srgbClr val="FF0000"/>
                </a:solidFill>
                <a:latin typeface="Arial Black" panose="020B0A04020102020204" pitchFamily="34" charset="0"/>
              </a:rPr>
              <a:t>havalandırılacaktır</a:t>
            </a:r>
            <a:r>
              <a:rPr lang="tr-TR" sz="2400" u="sng" dirty="0">
                <a:solidFill>
                  <a:srgbClr val="FF0000"/>
                </a:solidFill>
                <a:latin typeface="Arial Narrow" pitchFamily="34" charset="0"/>
              </a:rPr>
              <a:t>, </a:t>
            </a:r>
            <a:r>
              <a:rPr lang="tr-TR" sz="2400" dirty="0">
                <a:latin typeface="Arial Narrow" pitchFamily="34" charset="0"/>
              </a:rPr>
              <a:t>Tabii havalandırmanın yeterli olmadığı hallerde, uygun </a:t>
            </a:r>
            <a:r>
              <a:rPr lang="tr-TR" sz="2400" dirty="0" err="1">
                <a:latin typeface="Arial Narrow" pitchFamily="34" charset="0"/>
              </a:rPr>
              <a:t>aspirasyon</a:t>
            </a:r>
            <a:r>
              <a:rPr lang="tr-TR" sz="2400" dirty="0">
                <a:latin typeface="Arial Narrow" pitchFamily="34" charset="0"/>
              </a:rPr>
              <a:t> tesisatı yapılacaktır.</a:t>
            </a:r>
          </a:p>
          <a:p>
            <a:pPr lvl="0">
              <a:buFont typeface="Arial" pitchFamily="34" charset="0"/>
              <a:buChar char="•"/>
            </a:pPr>
            <a:r>
              <a:rPr lang="tr-TR" sz="2400" dirty="0">
                <a:latin typeface="Arial Narrow" pitchFamily="34" charset="0"/>
              </a:rPr>
              <a:t>Buhar ve sıcak su kazanlarında onarım, bakım ve temizlikte, kazan içine veya baca kanalına girmek için, yeteri kadar </a:t>
            </a:r>
            <a:r>
              <a:rPr lang="tr-TR" sz="2400" b="1" dirty="0">
                <a:solidFill>
                  <a:srgbClr val="FF0000"/>
                </a:solidFill>
                <a:latin typeface="Arial Narrow" pitchFamily="34" charset="0"/>
              </a:rPr>
              <a:t>uygun şekil ve büyüklükte kapı veya kapak </a:t>
            </a:r>
            <a:r>
              <a:rPr lang="tr-TR" sz="2400" dirty="0">
                <a:latin typeface="Arial Narrow" pitchFamily="34" charset="0"/>
              </a:rPr>
              <a:t>bulunacaktır.</a:t>
            </a:r>
          </a:p>
          <a:p>
            <a:pPr lvl="0">
              <a:buFont typeface="Arial" pitchFamily="34" charset="0"/>
              <a:buChar char="•"/>
            </a:pPr>
            <a:r>
              <a:rPr lang="tr-TR" sz="2400" dirty="0">
                <a:latin typeface="Arial Narrow" pitchFamily="34" charset="0"/>
              </a:rPr>
              <a:t>Kazanlarda suyun veya çamurun boşaltılması için, </a:t>
            </a:r>
            <a:r>
              <a:rPr lang="tr-TR" sz="2400" dirty="0">
                <a:solidFill>
                  <a:srgbClr val="FF0000"/>
                </a:solidFill>
                <a:latin typeface="Arial Narrow" pitchFamily="34" charset="0"/>
              </a:rPr>
              <a:t>kazanın alt kısmında yeteri kadar </a:t>
            </a:r>
            <a:r>
              <a:rPr lang="tr-TR" sz="2400" b="1" u="sng" dirty="0">
                <a:solidFill>
                  <a:srgbClr val="FF0000"/>
                </a:solidFill>
                <a:latin typeface="Arial Black" panose="020B0A04020102020204" pitchFamily="34" charset="0"/>
              </a:rPr>
              <a:t>boşaltma valfı veya musluğu </a:t>
            </a:r>
            <a:r>
              <a:rPr lang="tr-TR" sz="2400" dirty="0">
                <a:latin typeface="Arial Narrow" pitchFamily="34" charset="0"/>
              </a:rPr>
              <a:t>bulunacak, su veya çamur bir boruyla kanala veya dışarıya akıtılacaktır.</a:t>
            </a:r>
          </a:p>
          <a:p>
            <a:pPr lvl="0">
              <a:buFont typeface="Arial" pitchFamily="34" charset="0"/>
              <a:buChar char="•"/>
            </a:pPr>
            <a:r>
              <a:rPr lang="tr-TR" sz="2400" dirty="0">
                <a:latin typeface="Arial Narrow" pitchFamily="34" charset="0"/>
              </a:rPr>
              <a:t>Kazanlarda yakıt olarak </a:t>
            </a:r>
            <a:r>
              <a:rPr lang="tr-TR" sz="2400" b="1" dirty="0">
                <a:solidFill>
                  <a:srgbClr val="002060"/>
                </a:solidFill>
                <a:latin typeface="Arial Black" pitchFamily="34" charset="0"/>
              </a:rPr>
              <a:t>havagazı ve benzerleri </a:t>
            </a:r>
            <a:r>
              <a:rPr lang="tr-TR" sz="2400" dirty="0">
                <a:latin typeface="Arial Black" pitchFamily="34" charset="0"/>
              </a:rPr>
              <a:t>kullanıldığı hallerde</a:t>
            </a:r>
            <a:r>
              <a:rPr lang="tr-TR" sz="2400" dirty="0">
                <a:latin typeface="Arial Narrow" pitchFamily="34" charset="0"/>
              </a:rPr>
              <a:t>, </a:t>
            </a:r>
            <a:r>
              <a:rPr lang="tr-TR" sz="2400" b="1" dirty="0">
                <a:solidFill>
                  <a:srgbClr val="FF0000"/>
                </a:solidFill>
                <a:latin typeface="Arial Narrow" pitchFamily="34" charset="0"/>
              </a:rPr>
              <a:t>gaz besleme boruları üzerinde </a:t>
            </a:r>
            <a:r>
              <a:rPr lang="tr-TR" sz="2400" dirty="0">
                <a:solidFill>
                  <a:srgbClr val="FF0000"/>
                </a:solidFill>
                <a:latin typeface="Arial Narrow" pitchFamily="34" charset="0"/>
              </a:rPr>
              <a:t>ayarlanabilir </a:t>
            </a:r>
            <a:r>
              <a:rPr lang="tr-TR" sz="2400" b="1" u="sng" dirty="0">
                <a:solidFill>
                  <a:srgbClr val="FF0000"/>
                </a:solidFill>
                <a:latin typeface="Arial Black" pitchFamily="34" charset="0"/>
              </a:rPr>
              <a:t>bir musluk ve sulu emniyet kapları</a:t>
            </a:r>
            <a:r>
              <a:rPr lang="tr-TR" sz="2400" b="1" u="sng" dirty="0">
                <a:latin typeface="Arial Black" pitchFamily="34" charset="0"/>
              </a:rPr>
              <a:t> </a:t>
            </a:r>
            <a:r>
              <a:rPr lang="tr-TR" sz="2400" dirty="0">
                <a:latin typeface="Arial Narrow" pitchFamily="34" charset="0"/>
              </a:rPr>
              <a:t>bulunacaktır.</a:t>
            </a:r>
          </a:p>
        </p:txBody>
      </p:sp>
      <p:sp>
        <p:nvSpPr>
          <p:cNvPr id="3" name="Slayt Numarası Yer Tutucusu 2"/>
          <p:cNvSpPr>
            <a:spLocks noGrp="1"/>
          </p:cNvSpPr>
          <p:nvPr>
            <p:ph type="sldNum" sz="quarter" idx="12"/>
          </p:nvPr>
        </p:nvSpPr>
        <p:spPr/>
        <p:txBody>
          <a:bodyPr/>
          <a:lstStyle/>
          <a:p>
            <a:fld id="{9E8EC667-954C-42D1-86DC-A819E1C18EE6}" type="slidenum">
              <a:rPr lang="tr-TR" smtClean="0"/>
              <a:pPr/>
              <a:t>45</a:t>
            </a:fld>
            <a:endParaRPr lang="tr-TR"/>
          </a:p>
        </p:txBody>
      </p:sp>
    </p:spTree>
    <p:extLst>
      <p:ext uri="{BB962C8B-B14F-4D97-AF65-F5344CB8AC3E}">
        <p14:creationId xmlns:p14="http://schemas.microsoft.com/office/powerpoint/2010/main" val="15411554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Dikdörtgen"/>
          <p:cNvSpPr/>
          <p:nvPr/>
        </p:nvSpPr>
        <p:spPr>
          <a:xfrm>
            <a:off x="75256" y="-99392"/>
            <a:ext cx="8529191" cy="6924973"/>
          </a:xfrm>
          <a:prstGeom prst="rect">
            <a:avLst/>
          </a:prstGeom>
        </p:spPr>
        <p:txBody>
          <a:bodyPr wrap="square">
            <a:spAutoFit/>
          </a:bodyPr>
          <a:lstStyle/>
          <a:p>
            <a:pPr algn="ctr"/>
            <a:r>
              <a:rPr lang="tr-TR" sz="2400" b="1" u="sng" dirty="0">
                <a:latin typeface="Arial Black" pitchFamily="34" charset="0"/>
              </a:rPr>
              <a:t>Yüksek Basınçlı Kazanlarla Yapılan Çalışmalarda Alınacak Tedbirler </a:t>
            </a:r>
          </a:p>
          <a:p>
            <a:pPr>
              <a:buFont typeface="Arial" pitchFamily="34" charset="0"/>
              <a:buChar char="•"/>
            </a:pPr>
            <a:r>
              <a:rPr lang="tr-TR" sz="2400" b="1" dirty="0">
                <a:solidFill>
                  <a:srgbClr val="0070C0"/>
                </a:solidFill>
                <a:latin typeface="Arial Narrow" pitchFamily="34" charset="0"/>
              </a:rPr>
              <a:t>Cehennemlik</a:t>
            </a:r>
            <a:r>
              <a:rPr lang="tr-TR" sz="2400" dirty="0">
                <a:latin typeface="Arial Narrow" pitchFamily="34" charset="0"/>
              </a:rPr>
              <a:t>lerin arka yüzünün en  yüksek  noktasında  </a:t>
            </a:r>
            <a:r>
              <a:rPr lang="tr-TR" sz="2400" b="1" dirty="0">
                <a:solidFill>
                  <a:srgbClr val="0070C0"/>
                </a:solidFill>
                <a:latin typeface="Arial Narrow" pitchFamily="34" charset="0"/>
              </a:rPr>
              <a:t>bir veya daha fazla sayıda </a:t>
            </a:r>
            <a:r>
              <a:rPr lang="tr-TR" sz="2400" b="1" u="sng" dirty="0">
                <a:latin typeface="Arial Narrow" pitchFamily="34" charset="0"/>
              </a:rPr>
              <a:t>patlama kapakları </a:t>
            </a:r>
            <a:r>
              <a:rPr lang="tr-TR" sz="2400" dirty="0">
                <a:latin typeface="Arial Narrow" pitchFamily="34" charset="0"/>
              </a:rPr>
              <a:t>bulunacaktır. Kazandan ayrı bulunan buhar kızdırıcılarının buhar çıkış yerleri ile ön ısıtıcıların üzerine </a:t>
            </a:r>
            <a:r>
              <a:rPr lang="tr-TR" sz="2400" b="1" dirty="0">
                <a:solidFill>
                  <a:srgbClr val="0070C0"/>
                </a:solidFill>
                <a:latin typeface="Arial Narrow" pitchFamily="34" charset="0"/>
              </a:rPr>
              <a:t>en az birer adet </a:t>
            </a:r>
            <a:r>
              <a:rPr lang="tr-TR" sz="2400" b="1" u="sng" dirty="0">
                <a:solidFill>
                  <a:srgbClr val="FF0000"/>
                </a:solidFill>
                <a:latin typeface="Arial Narrow" pitchFamily="34" charset="0"/>
              </a:rPr>
              <a:t>emniyet supabı </a:t>
            </a:r>
            <a:r>
              <a:rPr lang="tr-TR" sz="2400" dirty="0">
                <a:latin typeface="Arial Narrow" pitchFamily="34" charset="0"/>
              </a:rPr>
              <a:t>konulacaktır. (</a:t>
            </a:r>
            <a:r>
              <a:rPr lang="tr-TR" sz="2400" b="1" dirty="0">
                <a:solidFill>
                  <a:srgbClr val="FF0000"/>
                </a:solidFill>
                <a:latin typeface="Arial Narrow" pitchFamily="34" charset="0"/>
              </a:rPr>
              <a:t>Basıncı 0.5 Bar’ın üzerinde </a:t>
            </a:r>
            <a:r>
              <a:rPr lang="tr-TR" sz="2400" dirty="0">
                <a:latin typeface="Arial Narrow" pitchFamily="34" charset="0"/>
              </a:rPr>
              <a:t>olan kazanlardır.)</a:t>
            </a:r>
          </a:p>
          <a:p>
            <a:pPr>
              <a:buFont typeface="Arial" pitchFamily="34" charset="0"/>
              <a:buChar char="•"/>
            </a:pPr>
            <a:endParaRPr lang="tr-TR" sz="1200" dirty="0">
              <a:latin typeface="Arial Narrow" pitchFamily="34" charset="0"/>
            </a:endParaRPr>
          </a:p>
          <a:p>
            <a:pPr>
              <a:buFont typeface="Arial" pitchFamily="34" charset="0"/>
              <a:buChar char="•"/>
            </a:pPr>
            <a:r>
              <a:rPr lang="tr-TR" sz="2400" dirty="0">
                <a:latin typeface="Arial Narrow" pitchFamily="34" charset="0"/>
              </a:rPr>
              <a:t>Her kazanda, deney basıncını gösteren </a:t>
            </a:r>
            <a:r>
              <a:rPr lang="tr-TR" sz="2400" b="1" dirty="0">
                <a:solidFill>
                  <a:srgbClr val="0070C0"/>
                </a:solidFill>
                <a:latin typeface="Arial Narrow" pitchFamily="34" charset="0"/>
              </a:rPr>
              <a:t>manometrenin bağlanması için, </a:t>
            </a:r>
            <a:r>
              <a:rPr lang="tr-TR" sz="2400" b="1" u="sng" dirty="0">
                <a:solidFill>
                  <a:srgbClr val="FF0000"/>
                </a:solidFill>
                <a:latin typeface="Arial Narrow" pitchFamily="34" charset="0"/>
              </a:rPr>
              <a:t>valfı bir ağız </a:t>
            </a:r>
            <a:r>
              <a:rPr lang="tr-TR" sz="2400" dirty="0">
                <a:latin typeface="Arial Narrow" pitchFamily="34" charset="0"/>
              </a:rPr>
              <a:t>bulunacaktır. Arı su kullanılmayan kazanlarda, kazantaşı oluşumunu önlemek için </a:t>
            </a:r>
            <a:r>
              <a:rPr lang="tr-TR" sz="2400" b="1" dirty="0">
                <a:solidFill>
                  <a:srgbClr val="0070C0"/>
                </a:solidFill>
                <a:latin typeface="Arial Narrow" pitchFamily="34" charset="0"/>
              </a:rPr>
              <a:t>tasfiye edilerek </a:t>
            </a:r>
            <a:r>
              <a:rPr lang="tr-TR" sz="2400" b="1" u="sng" dirty="0">
                <a:solidFill>
                  <a:srgbClr val="FF0000"/>
                </a:solidFill>
                <a:latin typeface="Arial Narrow" pitchFamily="34" charset="0"/>
              </a:rPr>
              <a:t>yumuşatılmış su </a:t>
            </a:r>
            <a:r>
              <a:rPr lang="tr-TR" sz="2400" dirty="0">
                <a:latin typeface="Arial Narrow" pitchFamily="34" charset="0"/>
              </a:rPr>
              <a:t>kullanılacaktır.</a:t>
            </a:r>
          </a:p>
          <a:p>
            <a:pPr>
              <a:buFont typeface="Arial" pitchFamily="34" charset="0"/>
              <a:buChar char="•"/>
            </a:pPr>
            <a:endParaRPr lang="tr-TR" sz="1200" dirty="0">
              <a:latin typeface="Arial Narrow" pitchFamily="34" charset="0"/>
            </a:endParaRPr>
          </a:p>
          <a:p>
            <a:pPr>
              <a:buFont typeface="Arial" pitchFamily="34" charset="0"/>
              <a:buChar char="•"/>
            </a:pPr>
            <a:r>
              <a:rPr lang="tr-TR" sz="2400" dirty="0">
                <a:latin typeface="Arial Narrow" pitchFamily="34" charset="0"/>
              </a:rPr>
              <a:t>Her kazanın </a:t>
            </a:r>
            <a:r>
              <a:rPr lang="tr-TR" sz="2400" b="1" dirty="0">
                <a:solidFill>
                  <a:srgbClr val="0070C0"/>
                </a:solidFill>
                <a:latin typeface="Arial Narrow" pitchFamily="34" charset="0"/>
              </a:rPr>
              <a:t>besleme suyu borusu üzerinde</a:t>
            </a:r>
            <a:r>
              <a:rPr lang="tr-TR" sz="2400" dirty="0">
                <a:latin typeface="Arial Narrow" pitchFamily="34" charset="0"/>
              </a:rPr>
              <a:t>, </a:t>
            </a:r>
            <a:r>
              <a:rPr lang="tr-TR" sz="2400" b="1" u="sng" dirty="0">
                <a:solidFill>
                  <a:srgbClr val="FF0000"/>
                </a:solidFill>
                <a:latin typeface="Arial Narrow" pitchFamily="34" charset="0"/>
              </a:rPr>
              <a:t>stop vanası ile geri tepme </a:t>
            </a:r>
            <a:r>
              <a:rPr lang="tr-TR" sz="2400" b="1" u="sng" dirty="0" err="1">
                <a:solidFill>
                  <a:srgbClr val="FF0000"/>
                </a:solidFill>
                <a:latin typeface="Arial Narrow" pitchFamily="34" charset="0"/>
              </a:rPr>
              <a:t>klepesi</a:t>
            </a:r>
            <a:r>
              <a:rPr lang="tr-TR" sz="2400" b="1" u="sng" dirty="0">
                <a:solidFill>
                  <a:srgbClr val="FF0000"/>
                </a:solidFill>
                <a:latin typeface="Arial Narrow" pitchFamily="34" charset="0"/>
              </a:rPr>
              <a:t> </a:t>
            </a:r>
            <a:r>
              <a:rPr lang="tr-TR" sz="2400" b="1" u="sng" dirty="0">
                <a:solidFill>
                  <a:srgbClr val="0070C0"/>
                </a:solidFill>
                <a:latin typeface="Arial Narrow" pitchFamily="34" charset="0"/>
              </a:rPr>
              <a:t>(ek valf</a:t>
            </a:r>
            <a:r>
              <a:rPr lang="tr-TR" sz="2400" u="sng" dirty="0">
                <a:latin typeface="Arial Narrow" pitchFamily="34" charset="0"/>
              </a:rPr>
              <a:t>)</a:t>
            </a:r>
            <a:r>
              <a:rPr lang="tr-TR" sz="2400" dirty="0">
                <a:latin typeface="Arial Narrow" pitchFamily="34" charset="0"/>
              </a:rPr>
              <a:t> bulunacak ve bu boru, ateşin en sıcak bölgesinden geçmeyecektir. Besleme suyunun kazana ön ısıtıcılardan geçirilerek verildiği hallerde, bunlarda da </a:t>
            </a:r>
            <a:r>
              <a:rPr lang="tr-TR" sz="2400" b="1" dirty="0">
                <a:solidFill>
                  <a:srgbClr val="0070C0"/>
                </a:solidFill>
                <a:latin typeface="Arial Narrow" pitchFamily="34" charset="0"/>
              </a:rPr>
              <a:t>stop valfı ve geri tepme klapesi </a:t>
            </a:r>
            <a:r>
              <a:rPr lang="tr-TR" sz="2400" dirty="0">
                <a:latin typeface="Arial Narrow" pitchFamily="34" charset="0"/>
              </a:rPr>
              <a:t>bulunacaktır.</a:t>
            </a:r>
          </a:p>
          <a:p>
            <a:pPr>
              <a:buFont typeface="Arial" pitchFamily="34" charset="0"/>
              <a:buChar char="•"/>
            </a:pPr>
            <a:endParaRPr lang="tr-TR" sz="1200" dirty="0">
              <a:latin typeface="Arial Narrow" pitchFamily="34" charset="0"/>
            </a:endParaRPr>
          </a:p>
          <a:p>
            <a:pPr>
              <a:buFont typeface="Arial" pitchFamily="34" charset="0"/>
              <a:buChar char="•"/>
            </a:pPr>
            <a:r>
              <a:rPr lang="tr-TR" sz="2400" b="1" dirty="0">
                <a:solidFill>
                  <a:srgbClr val="0070C0"/>
                </a:solidFill>
                <a:latin typeface="Arial Narrow" pitchFamily="34" charset="0"/>
              </a:rPr>
              <a:t>Paralel çalışan kazanların da buhar çıkışlarına</a:t>
            </a:r>
            <a:r>
              <a:rPr lang="tr-TR" sz="2400" dirty="0">
                <a:latin typeface="Arial Narrow" pitchFamily="34" charset="0"/>
              </a:rPr>
              <a:t>, </a:t>
            </a:r>
            <a:r>
              <a:rPr lang="tr-TR" sz="2400" b="1" dirty="0">
                <a:solidFill>
                  <a:srgbClr val="FF0000"/>
                </a:solidFill>
                <a:latin typeface="Arial Narrow" pitchFamily="34" charset="0"/>
              </a:rPr>
              <a:t>stop valfı ile geri tepme </a:t>
            </a:r>
            <a:r>
              <a:rPr lang="tr-TR" sz="2400" b="1" dirty="0" err="1">
                <a:solidFill>
                  <a:srgbClr val="FF0000"/>
                </a:solidFill>
                <a:latin typeface="Arial Narrow" pitchFamily="34" charset="0"/>
              </a:rPr>
              <a:t>klepesi</a:t>
            </a:r>
            <a:r>
              <a:rPr lang="tr-TR" sz="2400" b="1" dirty="0">
                <a:solidFill>
                  <a:srgbClr val="FF0000"/>
                </a:solidFill>
                <a:latin typeface="Arial Narrow" pitchFamily="34" charset="0"/>
              </a:rPr>
              <a:t> </a:t>
            </a:r>
            <a:r>
              <a:rPr lang="tr-TR" sz="2400" dirty="0">
                <a:latin typeface="Arial Narrow" pitchFamily="34" charset="0"/>
              </a:rPr>
              <a:t>konacaktır</a:t>
            </a:r>
            <a:r>
              <a:rPr lang="tr-TR" sz="2000" dirty="0">
                <a:latin typeface="Arial Narrow" pitchFamily="34" charset="0"/>
              </a:rPr>
              <a:t>. </a:t>
            </a:r>
          </a:p>
        </p:txBody>
      </p:sp>
      <p:sp>
        <p:nvSpPr>
          <p:cNvPr id="3" name="Slayt Numarası Yer Tutucusu 2"/>
          <p:cNvSpPr>
            <a:spLocks noGrp="1"/>
          </p:cNvSpPr>
          <p:nvPr>
            <p:ph type="sldNum" sz="quarter" idx="12"/>
          </p:nvPr>
        </p:nvSpPr>
        <p:spPr/>
        <p:txBody>
          <a:bodyPr/>
          <a:lstStyle/>
          <a:p>
            <a:fld id="{9E8EC667-954C-42D1-86DC-A819E1C18EE6}" type="slidenum">
              <a:rPr lang="tr-TR" smtClean="0"/>
              <a:pPr/>
              <a:t>46</a:t>
            </a:fld>
            <a:endParaRPr lang="tr-TR"/>
          </a:p>
        </p:txBody>
      </p:sp>
    </p:spTree>
    <p:extLst>
      <p:ext uri="{BB962C8B-B14F-4D97-AF65-F5344CB8AC3E}">
        <p14:creationId xmlns:p14="http://schemas.microsoft.com/office/powerpoint/2010/main" val="25595129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aşlık 7"/>
          <p:cNvSpPr>
            <a:spLocks noGrp="1"/>
          </p:cNvSpPr>
          <p:nvPr>
            <p:ph type="ctrTitle"/>
          </p:nvPr>
        </p:nvSpPr>
        <p:spPr/>
        <p:txBody>
          <a:bodyPr/>
          <a:lstStyle/>
          <a:p>
            <a:endParaRPr lang="tr-TR">
              <a:latin typeface="+mj-lt"/>
            </a:endParaRPr>
          </a:p>
        </p:txBody>
      </p:sp>
      <p:sp>
        <p:nvSpPr>
          <p:cNvPr id="9" name="Alt Başlık 8"/>
          <p:cNvSpPr>
            <a:spLocks noGrp="1"/>
          </p:cNvSpPr>
          <p:nvPr>
            <p:ph type="subTitle" idx="1"/>
          </p:nvPr>
        </p:nvSpPr>
        <p:spPr/>
        <p:txBody>
          <a:bodyPr/>
          <a:lstStyle/>
          <a:p>
            <a:endParaRPr lang="tr-TR"/>
          </a:p>
        </p:txBody>
      </p:sp>
      <p:sp>
        <p:nvSpPr>
          <p:cNvPr id="2" name="Slayt Numarası Yer Tutucusu 1"/>
          <p:cNvSpPr>
            <a:spLocks noGrp="1"/>
          </p:cNvSpPr>
          <p:nvPr>
            <p:ph type="sldNum" sz="quarter" idx="12"/>
          </p:nvPr>
        </p:nvSpPr>
        <p:spPr/>
        <p:txBody>
          <a:bodyPr/>
          <a:lstStyle/>
          <a:p>
            <a:fld id="{9E8EC667-954C-42D1-86DC-A819E1C18EE6}" type="slidenum">
              <a:rPr lang="tr-TR" smtClean="0"/>
              <a:pPr/>
              <a:t>47</a:t>
            </a:fld>
            <a:endParaRPr lang="tr-TR"/>
          </a:p>
        </p:txBody>
      </p:sp>
      <p:pic>
        <p:nvPicPr>
          <p:cNvPr id="6146" name="Picture 2" descr="http://www.discovery-trd.com/urunler/buhar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52110" cy="6857999"/>
          </a:xfrm>
          <a:prstGeom prst="rect">
            <a:avLst/>
          </a:prstGeom>
          <a:noFill/>
          <a:extLst>
            <a:ext uri="{909E8E84-426E-40DD-AFC4-6F175D3DCCD1}">
              <a14:hiddenFill xmlns:a14="http://schemas.microsoft.com/office/drawing/2010/main">
                <a:solidFill>
                  <a:srgbClr val="FFFFFF"/>
                </a:solidFill>
              </a14:hiddenFill>
            </a:ext>
          </a:extLst>
        </p:spPr>
      </p:pic>
      <p:sp>
        <p:nvSpPr>
          <p:cNvPr id="10" name="Dikdörtgen 9"/>
          <p:cNvSpPr/>
          <p:nvPr/>
        </p:nvSpPr>
        <p:spPr>
          <a:xfrm>
            <a:off x="166378" y="322581"/>
            <a:ext cx="3744416" cy="492443"/>
          </a:xfrm>
          <a:prstGeom prst="rect">
            <a:avLst/>
          </a:prstGeom>
        </p:spPr>
        <p:txBody>
          <a:bodyPr wrap="square">
            <a:spAutoFit/>
          </a:bodyPr>
          <a:lstStyle/>
          <a:p>
            <a:pPr lvl="0" algn="just">
              <a:spcBef>
                <a:spcPct val="20000"/>
              </a:spcBef>
            </a:pPr>
            <a:r>
              <a:rPr lang="tr-TR" sz="2600" dirty="0">
                <a:solidFill>
                  <a:srgbClr val="002060"/>
                </a:solidFill>
                <a:latin typeface="Arial"/>
              </a:rPr>
              <a:t>KAZAN ELEMANLARI</a:t>
            </a:r>
          </a:p>
        </p:txBody>
      </p:sp>
    </p:spTree>
    <p:extLst>
      <p:ext uri="{BB962C8B-B14F-4D97-AF65-F5344CB8AC3E}">
        <p14:creationId xmlns:p14="http://schemas.microsoft.com/office/powerpoint/2010/main" val="3786054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lt Başlık 3"/>
          <p:cNvSpPr>
            <a:spLocks noGrp="1"/>
          </p:cNvSpPr>
          <p:nvPr>
            <p:ph type="subTitle" idx="1"/>
          </p:nvPr>
        </p:nvSpPr>
        <p:spPr>
          <a:xfrm>
            <a:off x="179512" y="332656"/>
            <a:ext cx="8568952" cy="6192688"/>
          </a:xfrm>
        </p:spPr>
        <p:txBody>
          <a:bodyPr>
            <a:normAutofit fontScale="70000" lnSpcReduction="20000"/>
          </a:bodyPr>
          <a:lstStyle/>
          <a:p>
            <a:pPr algn="just"/>
            <a:r>
              <a:rPr lang="tr-TR" sz="2600" b="1" dirty="0">
                <a:solidFill>
                  <a:srgbClr val="002060"/>
                </a:solidFill>
                <a:latin typeface="+mj-lt"/>
              </a:rPr>
              <a:t>1- KAZAN GÖVDESİ</a:t>
            </a:r>
          </a:p>
          <a:p>
            <a:pPr algn="just"/>
            <a:r>
              <a:rPr lang="tr-TR" sz="2600" b="1" dirty="0">
                <a:solidFill>
                  <a:srgbClr val="002060"/>
                </a:solidFill>
                <a:latin typeface="+mj-lt"/>
              </a:rPr>
              <a:t>2- KÜLHAN</a:t>
            </a:r>
          </a:p>
          <a:p>
            <a:pPr algn="just"/>
            <a:r>
              <a:rPr lang="tr-TR" sz="2600" b="1" dirty="0">
                <a:solidFill>
                  <a:srgbClr val="002060"/>
                </a:solidFill>
                <a:latin typeface="+mj-lt"/>
              </a:rPr>
              <a:t>3- GEÇİŞ DUMAN BORULARI</a:t>
            </a:r>
          </a:p>
          <a:p>
            <a:pPr algn="just"/>
            <a:r>
              <a:rPr lang="tr-TR" sz="2600" b="1" dirty="0">
                <a:solidFill>
                  <a:srgbClr val="002060"/>
                </a:solidFill>
                <a:latin typeface="+mj-lt"/>
              </a:rPr>
              <a:t>4- GEÇİŞ DUMAN BORULARI</a:t>
            </a:r>
          </a:p>
          <a:p>
            <a:pPr algn="just"/>
            <a:r>
              <a:rPr lang="tr-TR" sz="2600" b="1" dirty="0">
                <a:solidFill>
                  <a:srgbClr val="002060"/>
                </a:solidFill>
                <a:latin typeface="+mj-lt"/>
              </a:rPr>
              <a:t>5- CEHENNEMLİK</a:t>
            </a:r>
          </a:p>
          <a:p>
            <a:pPr algn="just"/>
            <a:r>
              <a:rPr lang="tr-TR" sz="2600" b="1" dirty="0">
                <a:solidFill>
                  <a:srgbClr val="002060"/>
                </a:solidFill>
                <a:latin typeface="+mj-lt"/>
              </a:rPr>
              <a:t>6- ÖN DUMAN SANDIĞI</a:t>
            </a:r>
          </a:p>
          <a:p>
            <a:pPr algn="just"/>
            <a:r>
              <a:rPr lang="tr-TR" sz="2600" b="1" dirty="0">
                <a:solidFill>
                  <a:srgbClr val="002060"/>
                </a:solidFill>
                <a:latin typeface="+mj-lt"/>
              </a:rPr>
              <a:t>7- ARKA DUMAN SANDIĞI</a:t>
            </a:r>
          </a:p>
          <a:p>
            <a:pPr algn="just"/>
            <a:r>
              <a:rPr lang="tr-TR" sz="2600" b="1" dirty="0">
                <a:solidFill>
                  <a:srgbClr val="002060"/>
                </a:solidFill>
                <a:latin typeface="+mj-lt"/>
              </a:rPr>
              <a:t>8- KAZAN AYAKLARI</a:t>
            </a:r>
          </a:p>
          <a:p>
            <a:pPr algn="just"/>
            <a:r>
              <a:rPr lang="tr-TR" sz="2600" b="1" dirty="0">
                <a:solidFill>
                  <a:srgbClr val="002060"/>
                </a:solidFill>
                <a:latin typeface="+mj-lt"/>
              </a:rPr>
              <a:t>9- İZOLASYON</a:t>
            </a:r>
          </a:p>
          <a:p>
            <a:pPr algn="just"/>
            <a:r>
              <a:rPr lang="tr-TR" sz="2600" b="1" dirty="0">
                <a:solidFill>
                  <a:srgbClr val="002060"/>
                </a:solidFill>
                <a:latin typeface="+mj-lt"/>
              </a:rPr>
              <a:t>10- YAKMA SİSTEMİ (GAZ &amp; FUEL-OİL BRÜLÖRÜ)</a:t>
            </a:r>
          </a:p>
          <a:p>
            <a:pPr algn="just"/>
            <a:r>
              <a:rPr lang="tr-TR" sz="2600" b="1" dirty="0">
                <a:solidFill>
                  <a:srgbClr val="002060"/>
                </a:solidFill>
                <a:latin typeface="+mj-lt"/>
              </a:rPr>
              <a:t>11- BUHAR ÇIKIŞI</a:t>
            </a:r>
          </a:p>
          <a:p>
            <a:pPr algn="just"/>
            <a:r>
              <a:rPr lang="tr-TR" sz="2600" b="1" dirty="0">
                <a:solidFill>
                  <a:srgbClr val="002060"/>
                </a:solidFill>
                <a:latin typeface="+mj-lt"/>
              </a:rPr>
              <a:t>12- PROSESTAD VE MANOMETRE KOLLEKTÖRÜ</a:t>
            </a:r>
          </a:p>
          <a:p>
            <a:pPr algn="just"/>
            <a:r>
              <a:rPr lang="tr-TR" sz="2600" b="1" dirty="0">
                <a:solidFill>
                  <a:srgbClr val="002060"/>
                </a:solidFill>
                <a:latin typeface="+mj-lt"/>
              </a:rPr>
              <a:t>13- SU GİRİŞİ</a:t>
            </a:r>
          </a:p>
          <a:p>
            <a:pPr algn="just"/>
            <a:r>
              <a:rPr lang="tr-TR" sz="2600" b="1" dirty="0">
                <a:solidFill>
                  <a:srgbClr val="002060"/>
                </a:solidFill>
                <a:latin typeface="+mj-lt"/>
              </a:rPr>
              <a:t>14- BESİ SUYU POMPASI</a:t>
            </a:r>
          </a:p>
          <a:p>
            <a:pPr algn="just"/>
            <a:r>
              <a:rPr lang="tr-TR" sz="2600" b="1" dirty="0">
                <a:solidFill>
                  <a:srgbClr val="002060"/>
                </a:solidFill>
                <a:latin typeface="+mj-lt"/>
              </a:rPr>
              <a:t>15- KOLLEKTÖR</a:t>
            </a:r>
          </a:p>
          <a:p>
            <a:pPr algn="just"/>
            <a:r>
              <a:rPr lang="tr-TR" sz="2600" b="1" dirty="0">
                <a:solidFill>
                  <a:srgbClr val="002060"/>
                </a:solidFill>
                <a:latin typeface="+mj-lt"/>
              </a:rPr>
              <a:t>16- KÖPÜK ALMA FLANŞI</a:t>
            </a:r>
          </a:p>
          <a:p>
            <a:pPr algn="just"/>
            <a:r>
              <a:rPr lang="tr-TR" sz="2600" b="1" dirty="0">
                <a:solidFill>
                  <a:srgbClr val="002060"/>
                </a:solidFill>
                <a:latin typeface="+mj-lt"/>
              </a:rPr>
              <a:t>17- EMNİYET VENTİLİ FLANŞI</a:t>
            </a:r>
          </a:p>
          <a:p>
            <a:pPr algn="just"/>
            <a:r>
              <a:rPr lang="tr-TR" sz="2600" b="1" dirty="0">
                <a:solidFill>
                  <a:srgbClr val="002060"/>
                </a:solidFill>
                <a:latin typeface="+mj-lt"/>
              </a:rPr>
              <a:t>18- KALDIRMA MAPASI</a:t>
            </a:r>
          </a:p>
          <a:p>
            <a:pPr algn="just"/>
            <a:r>
              <a:rPr lang="tr-TR" sz="2600" b="1" dirty="0">
                <a:solidFill>
                  <a:srgbClr val="002060"/>
                </a:solidFill>
                <a:latin typeface="+mj-lt"/>
              </a:rPr>
              <a:t>19- BLÖF VANASI</a:t>
            </a:r>
            <a:endParaRPr lang="tr-TR" sz="2900" b="1" dirty="0">
              <a:solidFill>
                <a:srgbClr val="002060"/>
              </a:solidFill>
              <a:latin typeface="+mj-lt"/>
            </a:endParaRPr>
          </a:p>
          <a:p>
            <a:pPr algn="l"/>
            <a:r>
              <a:rPr lang="tr-TR" sz="2900" dirty="0">
                <a:solidFill>
                  <a:schemeClr val="tx1"/>
                </a:solidFill>
                <a:latin typeface="+mj-lt"/>
              </a:rPr>
              <a:t>(</a:t>
            </a:r>
            <a:r>
              <a:rPr lang="tr-TR" sz="2900" b="1" dirty="0" err="1">
                <a:solidFill>
                  <a:schemeClr val="tx1"/>
                </a:solidFill>
                <a:latin typeface="+mj-lt"/>
              </a:rPr>
              <a:t>Presostat</a:t>
            </a:r>
            <a:r>
              <a:rPr lang="tr-TR" sz="2900" b="1" dirty="0">
                <a:solidFill>
                  <a:schemeClr val="tx1"/>
                </a:solidFill>
                <a:latin typeface="+mj-lt"/>
              </a:rPr>
              <a:t>: </a:t>
            </a:r>
            <a:r>
              <a:rPr lang="tr-TR" sz="2900" dirty="0">
                <a:solidFill>
                  <a:schemeClr val="tx1"/>
                </a:solidFill>
                <a:latin typeface="+mj-lt"/>
              </a:rPr>
              <a:t>gaz basıncı belirli bir değerin altına düşünce veya belirli bir değerin üstüne çıkınca gazı kesip brülörü durduran emniyet elemanı</a:t>
            </a:r>
            <a:r>
              <a:rPr lang="tr-TR" dirty="0">
                <a:latin typeface="+mj-lt"/>
              </a:rPr>
              <a:t>.)</a:t>
            </a:r>
          </a:p>
          <a:p>
            <a:pPr algn="l"/>
            <a:endParaRPr lang="tr-TR" dirty="0">
              <a:latin typeface="+mj-lt"/>
            </a:endParaRPr>
          </a:p>
        </p:txBody>
      </p:sp>
      <p:sp>
        <p:nvSpPr>
          <p:cNvPr id="2" name="Slayt Numarası Yer Tutucusu 1"/>
          <p:cNvSpPr>
            <a:spLocks noGrp="1"/>
          </p:cNvSpPr>
          <p:nvPr>
            <p:ph type="sldNum" sz="quarter" idx="12"/>
          </p:nvPr>
        </p:nvSpPr>
        <p:spPr/>
        <p:txBody>
          <a:bodyPr/>
          <a:lstStyle/>
          <a:p>
            <a:fld id="{9E8EC667-954C-42D1-86DC-A819E1C18EE6}" type="slidenum">
              <a:rPr lang="tr-TR" smtClean="0"/>
              <a:pPr/>
              <a:t>48</a:t>
            </a:fld>
            <a:endParaRPr lang="tr-TR"/>
          </a:p>
        </p:txBody>
      </p:sp>
    </p:spTree>
    <p:extLst>
      <p:ext uri="{BB962C8B-B14F-4D97-AF65-F5344CB8AC3E}">
        <p14:creationId xmlns:p14="http://schemas.microsoft.com/office/powerpoint/2010/main" val="2351190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ayt Numarası Yer Tutucusu 3"/>
          <p:cNvSpPr>
            <a:spLocks noGrp="1"/>
          </p:cNvSpPr>
          <p:nvPr>
            <p:ph type="sldNum" sz="quarter" idx="12"/>
          </p:nvPr>
        </p:nvSpPr>
        <p:spPr/>
        <p:txBody>
          <a:bodyPr/>
          <a:lstStyle/>
          <a:p>
            <a:fld id="{9E8EC667-954C-42D1-86DC-A819E1C18EE6}" type="slidenum">
              <a:rPr lang="tr-TR" smtClean="0"/>
              <a:pPr/>
              <a:t>49</a:t>
            </a:fld>
            <a:endParaRPr lang="tr-T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6632"/>
            <a:ext cx="9036495" cy="6624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9654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a:t>İş Sağlığı ve Güvenliği</a:t>
            </a:r>
          </a:p>
        </p:txBody>
      </p:sp>
      <p:sp>
        <p:nvSpPr>
          <p:cNvPr id="3" name="2 İçerik Yer Tutucusu"/>
          <p:cNvSpPr>
            <a:spLocks noGrp="1"/>
          </p:cNvSpPr>
          <p:nvPr>
            <p:ph idx="1"/>
          </p:nvPr>
        </p:nvSpPr>
        <p:spPr/>
        <p:txBody>
          <a:bodyPr/>
          <a:lstStyle/>
          <a:p>
            <a:r>
              <a:rPr lang="tr-TR" dirty="0">
                <a:solidFill>
                  <a:srgbClr val="00008E"/>
                </a:solidFill>
              </a:rPr>
              <a:t>Yapılmakta olan işin çalışanların sağlığına ve hastalık halinin işin verimine olan etkilerini inceleyen; çalışanın, işin ve çevrenin güvenliğinin optimum düzeyde tutulmasını sağlayan hem de işin verimini arttırmaya çalışan bir </a:t>
            </a:r>
            <a:r>
              <a:rPr lang="tr-TR" dirty="0">
                <a:solidFill>
                  <a:srgbClr val="FF0000"/>
                </a:solidFill>
              </a:rPr>
              <a:t>bilim</a:t>
            </a:r>
            <a:r>
              <a:rPr lang="tr-TR" dirty="0">
                <a:solidFill>
                  <a:srgbClr val="00008E"/>
                </a:solidFill>
              </a:rPr>
              <a:t> dalıdır.</a:t>
            </a:r>
          </a:p>
          <a:p>
            <a:endParaRPr lang="tr-TR" dirty="0">
              <a:solidFill>
                <a:srgbClr val="00008E"/>
              </a:solidFill>
            </a:endParaRPr>
          </a:p>
          <a:p>
            <a:endParaRPr lang="tr-TR" dirty="0"/>
          </a:p>
        </p:txBody>
      </p:sp>
      <p:sp>
        <p:nvSpPr>
          <p:cNvPr id="4" name="3 Altbilgi Yer Tutucusu"/>
          <p:cNvSpPr>
            <a:spLocks noGrp="1"/>
          </p:cNvSpPr>
          <p:nvPr>
            <p:ph type="ftr" sz="quarter" idx="11"/>
          </p:nvPr>
        </p:nvSpPr>
        <p:spPr/>
        <p:txBody>
          <a:bodyPr/>
          <a:lstStyle/>
          <a:p>
            <a:r>
              <a:rPr lang="tr-TR"/>
              <a:t>Maltepe Üniversitesi/2018</a:t>
            </a:r>
          </a:p>
        </p:txBody>
      </p:sp>
      <p:pic>
        <p:nvPicPr>
          <p:cNvPr id="5" name="Picture 5" descr="worker12"/>
          <p:cNvPicPr>
            <a:picLocks noChangeAspect="1" noChangeArrowheads="1" noCrop="1"/>
          </p:cNvPicPr>
          <p:nvPr/>
        </p:nvPicPr>
        <p:blipFill>
          <a:blip r:embed="rId2" cstate="print"/>
          <a:srcRect/>
          <a:stretch>
            <a:fillRect/>
          </a:stretch>
        </p:blipFill>
        <p:spPr bwMode="auto">
          <a:xfrm>
            <a:off x="5868144" y="4565650"/>
            <a:ext cx="1924050" cy="2292350"/>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260648"/>
            <a:ext cx="8928992" cy="6480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ayt Numarası Yer Tutucusu 3"/>
          <p:cNvSpPr>
            <a:spLocks noGrp="1"/>
          </p:cNvSpPr>
          <p:nvPr>
            <p:ph type="sldNum" sz="quarter" idx="12"/>
          </p:nvPr>
        </p:nvSpPr>
        <p:spPr/>
        <p:txBody>
          <a:bodyPr/>
          <a:lstStyle/>
          <a:p>
            <a:fld id="{9E8EC667-954C-42D1-86DC-A819E1C18EE6}" type="slidenum">
              <a:rPr lang="tr-TR" smtClean="0"/>
              <a:pPr/>
              <a:t>50</a:t>
            </a:fld>
            <a:endParaRPr lang="tr-TR"/>
          </a:p>
        </p:txBody>
      </p:sp>
    </p:spTree>
    <p:extLst>
      <p:ext uri="{BB962C8B-B14F-4D97-AF65-F5344CB8AC3E}">
        <p14:creationId xmlns:p14="http://schemas.microsoft.com/office/powerpoint/2010/main" val="33298464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endParaRPr lang="tr-TR" dirty="0"/>
          </a:p>
        </p:txBody>
      </p:sp>
      <p:sp>
        <p:nvSpPr>
          <p:cNvPr id="4" name="Slayt Numarası Yer Tutucusu 3"/>
          <p:cNvSpPr>
            <a:spLocks noGrp="1"/>
          </p:cNvSpPr>
          <p:nvPr>
            <p:ph type="sldNum" sz="quarter" idx="12"/>
          </p:nvPr>
        </p:nvSpPr>
        <p:spPr/>
        <p:txBody>
          <a:bodyPr/>
          <a:lstStyle/>
          <a:p>
            <a:fld id="{9E8EC667-954C-42D1-86DC-A819E1C18EE6}" type="slidenum">
              <a:rPr lang="tr-TR" smtClean="0"/>
              <a:pPr/>
              <a:t>51</a:t>
            </a:fld>
            <a:endParaRPr lang="tr-T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39026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25000"/>
                    </a14:imgEffect>
                    <a14:imgEffect>
                      <a14:brightnessContrast bright="-2000" contrast="18000"/>
                    </a14:imgEffect>
                  </a14:imgLayer>
                </a14:imgProps>
              </a:ext>
              <a:ext uri="{28A0092B-C50C-407E-A947-70E740481C1C}">
                <a14:useLocalDpi xmlns:a14="http://schemas.microsoft.com/office/drawing/2010/main" val="0"/>
              </a:ext>
            </a:extLst>
          </a:blip>
          <a:srcRect/>
          <a:stretch>
            <a:fillRect/>
          </a:stretch>
        </p:blipFill>
        <p:spPr bwMode="auto">
          <a:xfrm>
            <a:off x="179512" y="332656"/>
            <a:ext cx="8784975" cy="6120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ayt Numarası Yer Tutucusu 1"/>
          <p:cNvSpPr>
            <a:spLocks noGrp="1"/>
          </p:cNvSpPr>
          <p:nvPr>
            <p:ph type="sldNum" sz="quarter" idx="12"/>
          </p:nvPr>
        </p:nvSpPr>
        <p:spPr/>
        <p:txBody>
          <a:bodyPr/>
          <a:lstStyle/>
          <a:p>
            <a:fld id="{9E8EC667-954C-42D1-86DC-A819E1C18EE6}" type="slidenum">
              <a:rPr lang="tr-TR" smtClean="0"/>
              <a:pPr/>
              <a:t>52</a:t>
            </a:fld>
            <a:endParaRPr lang="tr-TR"/>
          </a:p>
        </p:txBody>
      </p:sp>
    </p:spTree>
    <p:extLst>
      <p:ext uri="{BB962C8B-B14F-4D97-AF65-F5344CB8AC3E}">
        <p14:creationId xmlns:p14="http://schemas.microsoft.com/office/powerpoint/2010/main" val="18242295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Dikdörtgen"/>
          <p:cNvSpPr/>
          <p:nvPr/>
        </p:nvSpPr>
        <p:spPr>
          <a:xfrm>
            <a:off x="-3500" y="0"/>
            <a:ext cx="8463932" cy="6858000"/>
          </a:xfrm>
          <a:prstGeom prst="rect">
            <a:avLst/>
          </a:prstGeom>
        </p:spPr>
        <p:txBody>
          <a:bodyPr wrap="square">
            <a:spAutoFit/>
          </a:bodyPr>
          <a:lstStyle/>
          <a:p>
            <a:pPr lvl="0" algn="ctr"/>
            <a:r>
              <a:rPr lang="tr-TR" sz="2400" b="1" dirty="0">
                <a:latin typeface="Arial Black" panose="020B0A04020102020204" pitchFamily="34" charset="0"/>
              </a:rPr>
              <a:t>Alçak basınçlı buhar kazanları veya </a:t>
            </a:r>
          </a:p>
          <a:p>
            <a:pPr lvl="0" algn="ctr"/>
            <a:r>
              <a:rPr lang="tr-TR" sz="2400" b="1" dirty="0">
                <a:latin typeface="Arial Black" panose="020B0A04020102020204" pitchFamily="34" charset="0"/>
              </a:rPr>
              <a:t>sıcak su kazanlarında</a:t>
            </a:r>
          </a:p>
          <a:p>
            <a:pPr lvl="0" algn="ctr"/>
            <a:r>
              <a:rPr lang="tr-TR" sz="2400" b="1" dirty="0">
                <a:latin typeface="Arial Black" panose="020B0A04020102020204" pitchFamily="34" charset="0"/>
              </a:rPr>
              <a:t>Yapılan Çalışmalarda Alınacak Tedbirler </a:t>
            </a:r>
          </a:p>
          <a:p>
            <a:pPr>
              <a:buFont typeface="Arial" pitchFamily="34" charset="0"/>
              <a:buChar char="•"/>
            </a:pPr>
            <a:r>
              <a:rPr lang="tr-TR" sz="2400" dirty="0">
                <a:latin typeface="Arial Narrow" pitchFamily="34" charset="0"/>
              </a:rPr>
              <a:t>Alçak basınçlı buhar ve sıcak su kazanlarında, basınç </a:t>
            </a:r>
            <a:r>
              <a:rPr lang="tr-TR" sz="2400" b="1" dirty="0">
                <a:solidFill>
                  <a:srgbClr val="0070C0"/>
                </a:solidFill>
                <a:latin typeface="Arial Black" panose="020B0A04020102020204" pitchFamily="34" charset="0"/>
              </a:rPr>
              <a:t>0, 5 </a:t>
            </a:r>
            <a:r>
              <a:rPr lang="tr-TR" sz="2400" b="1" dirty="0" err="1">
                <a:solidFill>
                  <a:srgbClr val="0070C0"/>
                </a:solidFill>
                <a:latin typeface="Arial Black" panose="020B0A04020102020204" pitchFamily="34" charset="0"/>
              </a:rPr>
              <a:t>atü’yü</a:t>
            </a:r>
            <a:r>
              <a:rPr lang="tr-TR" sz="2400" b="1" dirty="0">
                <a:solidFill>
                  <a:srgbClr val="0070C0"/>
                </a:solidFill>
                <a:latin typeface="Arial Black" panose="020B0A04020102020204" pitchFamily="34" charset="0"/>
              </a:rPr>
              <a:t> (bar) ve sıcaklık ise 100°C’yi geçmeyecektir.</a:t>
            </a:r>
            <a:r>
              <a:rPr lang="tr-TR" sz="2400" dirty="0">
                <a:latin typeface="Arial Narrow" pitchFamily="34" charset="0"/>
              </a:rPr>
              <a:t> </a:t>
            </a:r>
            <a:r>
              <a:rPr lang="tr-TR" sz="2000" dirty="0">
                <a:latin typeface="Arial Narrow" pitchFamily="34" charset="0"/>
              </a:rPr>
              <a:t>(</a:t>
            </a:r>
            <a:r>
              <a:rPr lang="en-US" sz="2000" dirty="0">
                <a:latin typeface="Arial Narrow" pitchFamily="34" charset="0"/>
              </a:rPr>
              <a:t>1 At</a:t>
            </a:r>
            <a:r>
              <a:rPr lang="tr-TR" sz="2000" dirty="0">
                <a:latin typeface="Arial Narrow" pitchFamily="34" charset="0"/>
              </a:rPr>
              <a:t>ü</a:t>
            </a:r>
            <a:r>
              <a:rPr lang="en-US" sz="2000" dirty="0">
                <a:latin typeface="Arial Narrow" pitchFamily="34" charset="0"/>
              </a:rPr>
              <a:t> = 1.01325 Bar</a:t>
            </a:r>
            <a:r>
              <a:rPr lang="tr-TR" sz="2000" dirty="0">
                <a:latin typeface="Arial Narrow" pitchFamily="34" charset="0"/>
              </a:rPr>
              <a:t>;  pratikte </a:t>
            </a:r>
            <a:r>
              <a:rPr lang="tr-TR" sz="2000" dirty="0" err="1">
                <a:latin typeface="Arial Narrow" pitchFamily="34" charset="0"/>
              </a:rPr>
              <a:t>Atü</a:t>
            </a:r>
            <a:r>
              <a:rPr lang="tr-TR" sz="2000" dirty="0">
                <a:latin typeface="Arial Narrow" pitchFamily="34" charset="0"/>
              </a:rPr>
              <a:t> = bar </a:t>
            </a:r>
            <a:r>
              <a:rPr lang="tr-TR" sz="2000" dirty="0" err="1">
                <a:latin typeface="Arial Narrow" pitchFamily="34" charset="0"/>
              </a:rPr>
              <a:t>alınabir</a:t>
            </a:r>
            <a:r>
              <a:rPr lang="tr-TR" sz="2000" dirty="0">
                <a:latin typeface="Arial Narrow" pitchFamily="34" charset="0"/>
              </a:rPr>
              <a:t>)</a:t>
            </a:r>
          </a:p>
          <a:p>
            <a:pPr>
              <a:buFont typeface="Arial" pitchFamily="34" charset="0"/>
              <a:buChar char="•"/>
            </a:pPr>
            <a:r>
              <a:rPr lang="tr-TR" sz="2400" u="sng" dirty="0">
                <a:latin typeface="Arial Narrow" pitchFamily="34" charset="0"/>
              </a:rPr>
              <a:t>Her alçak basınçlı </a:t>
            </a:r>
            <a:r>
              <a:rPr lang="tr-TR" sz="2400" dirty="0">
                <a:latin typeface="Arial Narrow" pitchFamily="34" charset="0"/>
              </a:rPr>
              <a:t>buhar kazanı ile sıcak su kazanının </a:t>
            </a:r>
            <a:r>
              <a:rPr lang="tr-TR" sz="2400" b="1" dirty="0">
                <a:solidFill>
                  <a:srgbClr val="FF0000"/>
                </a:solidFill>
                <a:latin typeface="Arial Narrow" pitchFamily="34" charset="0"/>
              </a:rPr>
              <a:t>besleme suyu boruları üzerine</a:t>
            </a:r>
            <a:r>
              <a:rPr lang="tr-TR" sz="2400" dirty="0">
                <a:latin typeface="Arial Narrow" pitchFamily="34" charset="0"/>
              </a:rPr>
              <a:t>, </a:t>
            </a:r>
            <a:r>
              <a:rPr lang="tr-TR" sz="2400" b="1" dirty="0">
                <a:solidFill>
                  <a:srgbClr val="0070C0"/>
                </a:solidFill>
                <a:latin typeface="Arial Narrow" pitchFamily="34" charset="0"/>
              </a:rPr>
              <a:t>en az birer adet </a:t>
            </a:r>
            <a:r>
              <a:rPr lang="tr-TR" sz="2400" b="1" u="sng" dirty="0">
                <a:solidFill>
                  <a:srgbClr val="0070C0"/>
                </a:solidFill>
                <a:latin typeface="Arial Black" panose="020B0A04020102020204" pitchFamily="34" charset="0"/>
              </a:rPr>
              <a:t>stop valfı ve geri tepme </a:t>
            </a:r>
            <a:r>
              <a:rPr lang="tr-TR" sz="2400" b="1" u="sng" dirty="0" err="1">
                <a:solidFill>
                  <a:srgbClr val="0070C0"/>
                </a:solidFill>
                <a:latin typeface="Arial Black" panose="020B0A04020102020204" pitchFamily="34" charset="0"/>
              </a:rPr>
              <a:t>klepesi</a:t>
            </a:r>
            <a:r>
              <a:rPr lang="tr-TR" sz="2000" u="sng" dirty="0">
                <a:latin typeface="Arial Black" panose="020B0A04020102020204" pitchFamily="34" charset="0"/>
              </a:rPr>
              <a:t> </a:t>
            </a:r>
            <a:r>
              <a:rPr lang="tr-TR" sz="2400" dirty="0">
                <a:latin typeface="Arial Narrow" pitchFamily="34" charset="0"/>
              </a:rPr>
              <a:t>konacaktır.</a:t>
            </a:r>
          </a:p>
          <a:p>
            <a:pPr>
              <a:buFont typeface="Arial" pitchFamily="34" charset="0"/>
              <a:buChar char="•"/>
            </a:pPr>
            <a:r>
              <a:rPr lang="tr-TR" sz="2400" u="sng" dirty="0">
                <a:latin typeface="Arial Narrow" pitchFamily="34" charset="0"/>
              </a:rPr>
              <a:t>Paralel çalışan alçak basınçlı </a:t>
            </a:r>
            <a:r>
              <a:rPr lang="tr-TR" sz="2400" dirty="0">
                <a:latin typeface="Arial Narrow" pitchFamily="34" charset="0"/>
              </a:rPr>
              <a:t>buhar kazan ve  sıcak su kazanlarının çıkışlarına, </a:t>
            </a:r>
            <a:r>
              <a:rPr lang="tr-TR" sz="2400" b="1" dirty="0">
                <a:solidFill>
                  <a:srgbClr val="0070C0"/>
                </a:solidFill>
                <a:latin typeface="Arial Narrow" pitchFamily="34" charset="0"/>
              </a:rPr>
              <a:t>stop valfı ve geri tepme klapesi</a:t>
            </a:r>
            <a:r>
              <a:rPr lang="tr-TR" sz="2400" dirty="0">
                <a:latin typeface="Arial Narrow" pitchFamily="34" charset="0"/>
              </a:rPr>
              <a:t> konacaktır.</a:t>
            </a:r>
          </a:p>
          <a:p>
            <a:pPr>
              <a:buFont typeface="Arial" pitchFamily="34" charset="0"/>
              <a:buChar char="•"/>
            </a:pPr>
            <a:r>
              <a:rPr lang="tr-TR" sz="2400" dirty="0">
                <a:latin typeface="Arial Narrow" pitchFamily="34" charset="0"/>
              </a:rPr>
              <a:t>Alçak basınçlı buhar kazanı ile sıcak su kazanlarına </a:t>
            </a:r>
            <a:r>
              <a:rPr lang="tr-TR" sz="2400" b="1" u="sng" dirty="0">
                <a:solidFill>
                  <a:srgbClr val="FF0000"/>
                </a:solidFill>
                <a:latin typeface="Arial Narrow" pitchFamily="34" charset="0"/>
              </a:rPr>
              <a:t>otomatik yakıt verildiği hallerde</a:t>
            </a:r>
            <a:r>
              <a:rPr lang="tr-TR" sz="2400" dirty="0">
                <a:latin typeface="Arial Narrow" pitchFamily="34" charset="0"/>
              </a:rPr>
              <a:t>, </a:t>
            </a:r>
            <a:r>
              <a:rPr lang="tr-TR" sz="2400" b="1" dirty="0">
                <a:solidFill>
                  <a:srgbClr val="0070C0"/>
                </a:solidFill>
                <a:latin typeface="Arial Narrow" pitchFamily="34" charset="0"/>
              </a:rPr>
              <a:t>kazan basıncının </a:t>
            </a:r>
            <a:r>
              <a:rPr lang="tr-TR" sz="2400" b="1" dirty="0">
                <a:solidFill>
                  <a:srgbClr val="FF0000"/>
                </a:solidFill>
                <a:latin typeface="Arial Narrow" pitchFamily="34" charset="0"/>
              </a:rPr>
              <a:t>1 kilogram/santimetrekarenin (bir atmosferin) üzerine çıkmasını önleyecek </a:t>
            </a:r>
            <a:r>
              <a:rPr lang="tr-TR" sz="2400" b="1" dirty="0">
                <a:solidFill>
                  <a:srgbClr val="0070C0"/>
                </a:solidFill>
                <a:latin typeface="Arial Narrow" pitchFamily="34" charset="0"/>
              </a:rPr>
              <a:t>ve yakıtı kesecek bir tertibat </a:t>
            </a:r>
            <a:r>
              <a:rPr lang="tr-TR" sz="2400" dirty="0">
                <a:latin typeface="Arial Narrow" pitchFamily="34" charset="0"/>
              </a:rPr>
              <a:t>bulunacaktır.</a:t>
            </a:r>
          </a:p>
          <a:p>
            <a:pPr>
              <a:buFont typeface="Arial" pitchFamily="34" charset="0"/>
              <a:buChar char="•"/>
            </a:pPr>
            <a:r>
              <a:rPr lang="tr-TR" sz="2400" u="sng" dirty="0">
                <a:latin typeface="Arial Narrow" pitchFamily="34" charset="0"/>
              </a:rPr>
              <a:t>Gaz, kömür tozu ve akaryakıtla otomatik çalışan </a:t>
            </a:r>
            <a:r>
              <a:rPr lang="tr-TR" sz="2400" dirty="0">
                <a:latin typeface="Arial Narrow" pitchFamily="34" charset="0"/>
              </a:rPr>
              <a:t>sıcak su kazanlarında </a:t>
            </a:r>
            <a:r>
              <a:rPr lang="tr-TR" sz="2400" b="1" dirty="0">
                <a:solidFill>
                  <a:srgbClr val="0070C0"/>
                </a:solidFill>
                <a:latin typeface="Arial Narrow" pitchFamily="34" charset="0"/>
              </a:rPr>
              <a:t>sıcaklığın 120°C’ </a:t>
            </a:r>
            <a:r>
              <a:rPr lang="tr-TR" sz="2400" b="1" dirty="0" err="1">
                <a:solidFill>
                  <a:srgbClr val="0070C0"/>
                </a:solidFill>
                <a:latin typeface="Arial Narrow" pitchFamily="34" charset="0"/>
              </a:rPr>
              <a:t>nin</a:t>
            </a:r>
            <a:r>
              <a:rPr lang="tr-TR" sz="2400" b="1" dirty="0">
                <a:solidFill>
                  <a:srgbClr val="0070C0"/>
                </a:solidFill>
                <a:latin typeface="Arial Narrow" pitchFamily="34" charset="0"/>
              </a:rPr>
              <a:t> üstüne çıkmasını önleyecek bir </a:t>
            </a:r>
            <a:r>
              <a:rPr lang="tr-TR" sz="2400" b="1" u="sng" dirty="0">
                <a:solidFill>
                  <a:srgbClr val="FF0000"/>
                </a:solidFill>
                <a:latin typeface="Arial Black" panose="020B0A04020102020204" pitchFamily="34" charset="0"/>
              </a:rPr>
              <a:t>termostat</a:t>
            </a:r>
            <a:r>
              <a:rPr lang="tr-TR" sz="2400" b="1" dirty="0">
                <a:solidFill>
                  <a:srgbClr val="0070C0"/>
                </a:solidFill>
                <a:latin typeface="Arial Narrow" pitchFamily="34" charset="0"/>
              </a:rPr>
              <a:t> </a:t>
            </a:r>
            <a:r>
              <a:rPr lang="tr-TR" sz="2400" dirty="0">
                <a:latin typeface="Arial Narrow" pitchFamily="34" charset="0"/>
              </a:rPr>
              <a:t>bulunacaktır.</a:t>
            </a:r>
          </a:p>
        </p:txBody>
      </p:sp>
      <p:sp>
        <p:nvSpPr>
          <p:cNvPr id="3" name="Slayt Numarası Yer Tutucusu 2"/>
          <p:cNvSpPr>
            <a:spLocks noGrp="1"/>
          </p:cNvSpPr>
          <p:nvPr>
            <p:ph type="sldNum" sz="quarter" idx="12"/>
          </p:nvPr>
        </p:nvSpPr>
        <p:spPr/>
        <p:txBody>
          <a:bodyPr/>
          <a:lstStyle/>
          <a:p>
            <a:fld id="{9E8EC667-954C-42D1-86DC-A819E1C18EE6}" type="slidenum">
              <a:rPr lang="tr-TR" smtClean="0"/>
              <a:pPr/>
              <a:t>53</a:t>
            </a:fld>
            <a:endParaRPr lang="tr-TR"/>
          </a:p>
        </p:txBody>
      </p:sp>
    </p:spTree>
    <p:extLst>
      <p:ext uri="{BB962C8B-B14F-4D97-AF65-F5344CB8AC3E}">
        <p14:creationId xmlns:p14="http://schemas.microsoft.com/office/powerpoint/2010/main" val="19367153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Dikdörtgen"/>
          <p:cNvSpPr/>
          <p:nvPr/>
        </p:nvSpPr>
        <p:spPr>
          <a:xfrm>
            <a:off x="0" y="14469"/>
            <a:ext cx="8532440" cy="6463308"/>
          </a:xfrm>
          <a:prstGeom prst="rect">
            <a:avLst/>
          </a:prstGeom>
        </p:spPr>
        <p:txBody>
          <a:bodyPr wrap="square">
            <a:spAutoFit/>
          </a:bodyPr>
          <a:lstStyle/>
          <a:p>
            <a:pPr algn="ctr"/>
            <a:r>
              <a:rPr lang="tr-TR" sz="2300" b="1" dirty="0">
                <a:latin typeface="Arial Black" panose="020B0A04020102020204" pitchFamily="34" charset="0"/>
              </a:rPr>
              <a:t>Kazanların işletilmesi ile ilgili çalışmalarda </a:t>
            </a:r>
          </a:p>
          <a:p>
            <a:pPr algn="ctr"/>
            <a:r>
              <a:rPr lang="tr-TR" sz="2300" b="1" dirty="0">
                <a:latin typeface="Arial Black" panose="020B0A04020102020204" pitchFamily="34" charset="0"/>
              </a:rPr>
              <a:t>alınacak tedbirler </a:t>
            </a:r>
          </a:p>
          <a:p>
            <a:pPr>
              <a:buFont typeface="Arial" pitchFamily="34" charset="0"/>
              <a:buChar char="•"/>
            </a:pPr>
            <a:r>
              <a:rPr lang="tr-TR" sz="2300" dirty="0">
                <a:latin typeface="Arial Narrow" pitchFamily="34" charset="0"/>
              </a:rPr>
              <a:t>Kazan dairelerine </a:t>
            </a:r>
            <a:r>
              <a:rPr lang="tr-TR" sz="2300" b="1" dirty="0">
                <a:solidFill>
                  <a:srgbClr val="0070C0"/>
                </a:solidFill>
                <a:latin typeface="Arial Narrow" pitchFamily="34" charset="0"/>
              </a:rPr>
              <a:t>sorumlu, ilgili ve yetkililerden </a:t>
            </a:r>
            <a:r>
              <a:rPr lang="tr-TR" sz="2300" b="1" dirty="0">
                <a:latin typeface="Arial Narrow" pitchFamily="34" charset="0"/>
              </a:rPr>
              <a:t>başka kimse girmeyecektir.</a:t>
            </a:r>
          </a:p>
          <a:p>
            <a:pPr>
              <a:buFont typeface="Arial" pitchFamily="34" charset="0"/>
              <a:buChar char="•"/>
            </a:pPr>
            <a:r>
              <a:rPr lang="tr-TR" sz="2300" u="sng" dirty="0">
                <a:latin typeface="Arial Narrow" pitchFamily="34" charset="0"/>
              </a:rPr>
              <a:t>Kazanlar yakılmadan önce</a:t>
            </a:r>
            <a:r>
              <a:rPr lang="tr-TR" sz="2300" dirty="0">
                <a:latin typeface="Arial Narrow" pitchFamily="34" charset="0"/>
              </a:rPr>
              <a:t>, kazancı tarafından </a:t>
            </a:r>
            <a:r>
              <a:rPr lang="tr-TR" sz="2300" b="1" dirty="0">
                <a:solidFill>
                  <a:srgbClr val="0070C0"/>
                </a:solidFill>
                <a:latin typeface="Arial Narrow" pitchFamily="34" charset="0"/>
              </a:rPr>
              <a:t>tüm vanaların, klapelerin, kapakların, emniyet supaplarının durumu, yakıt ve su miktarları ve işletme ile ilgili bütün hususlar </a:t>
            </a:r>
            <a:r>
              <a:rPr lang="tr-TR" sz="2300" b="1" dirty="0">
                <a:solidFill>
                  <a:srgbClr val="FF0000"/>
                </a:solidFill>
                <a:latin typeface="Arial Narrow" pitchFamily="34" charset="0"/>
              </a:rPr>
              <a:t>kontrol</a:t>
            </a:r>
            <a:r>
              <a:rPr lang="tr-TR" sz="2300" b="1" dirty="0">
                <a:solidFill>
                  <a:srgbClr val="0070C0"/>
                </a:solidFill>
                <a:latin typeface="Arial Narrow" pitchFamily="34" charset="0"/>
              </a:rPr>
              <a:t> edilecekti</a:t>
            </a:r>
            <a:r>
              <a:rPr lang="tr-TR" sz="2300" dirty="0">
                <a:latin typeface="Arial Narrow" pitchFamily="34" charset="0"/>
              </a:rPr>
              <a:t>r. Kazanlar, ilk ateşlemede sıcaklığın birden yükselmesine engel olacak şekilde ve </a:t>
            </a:r>
            <a:r>
              <a:rPr lang="tr-TR" sz="2300" b="1" dirty="0">
                <a:solidFill>
                  <a:srgbClr val="FF0000"/>
                </a:solidFill>
                <a:latin typeface="Arial Narrow" pitchFamily="34" charset="0"/>
              </a:rPr>
              <a:t>yavaş yavaş yakılacaktır</a:t>
            </a:r>
            <a:endParaRPr lang="tr-TR" sz="2300" dirty="0">
              <a:latin typeface="Arial Narrow" pitchFamily="34" charset="0"/>
            </a:endParaRPr>
          </a:p>
          <a:p>
            <a:pPr>
              <a:buFont typeface="Arial" pitchFamily="34" charset="0"/>
              <a:buChar char="•"/>
            </a:pPr>
            <a:r>
              <a:rPr lang="tr-TR" sz="2300" dirty="0">
                <a:latin typeface="Arial Narrow" pitchFamily="34" charset="0"/>
              </a:rPr>
              <a:t>Yakıt olarak sıvı veya gaz maddeler kullanılan kazanların yakılmasından önce, ocağın içinde, beklerin ağzında veya yakınında ve kazanın </a:t>
            </a:r>
            <a:r>
              <a:rPr lang="tr-TR" sz="2300" b="1" dirty="0">
                <a:solidFill>
                  <a:srgbClr val="0070C0"/>
                </a:solidFill>
                <a:latin typeface="Arial Narrow" pitchFamily="34" charset="0"/>
              </a:rPr>
              <a:t>etrafında dökülmüş yakıt bulunmayacak </a:t>
            </a:r>
            <a:r>
              <a:rPr lang="tr-TR" sz="2300" dirty="0">
                <a:latin typeface="Arial Narrow" pitchFamily="34" charset="0"/>
              </a:rPr>
              <a:t>ve ocağın içi, hava, gaz veya akaryakıtın patlayıcı karışımları bulunmayacak şekilde </a:t>
            </a:r>
            <a:r>
              <a:rPr lang="tr-TR" sz="2300" b="1" dirty="0">
                <a:solidFill>
                  <a:srgbClr val="FF0000"/>
                </a:solidFill>
                <a:latin typeface="Arial Narrow" pitchFamily="34" charset="0"/>
              </a:rPr>
              <a:t>iyice havalandırılmış olacaktır.</a:t>
            </a:r>
          </a:p>
          <a:p>
            <a:r>
              <a:rPr lang="tr-TR" sz="2300" dirty="0">
                <a:solidFill>
                  <a:srgbClr val="FF0000"/>
                </a:solidFill>
                <a:latin typeface="Arial Narrow" pitchFamily="34" charset="0"/>
              </a:rPr>
              <a:t>.</a:t>
            </a:r>
            <a:r>
              <a:rPr lang="tr-TR" sz="2300" dirty="0">
                <a:latin typeface="Arial Narrow" pitchFamily="34" charset="0"/>
              </a:rPr>
              <a:t>Kazanın </a:t>
            </a:r>
            <a:r>
              <a:rPr lang="tr-TR" sz="2300" b="1" dirty="0">
                <a:solidFill>
                  <a:srgbClr val="FF0000"/>
                </a:solidFill>
                <a:latin typeface="Arial Narrow" pitchFamily="34" charset="0"/>
              </a:rPr>
              <a:t>emniyet supapları</a:t>
            </a:r>
            <a:r>
              <a:rPr lang="tr-TR" sz="2300" b="1" dirty="0">
                <a:solidFill>
                  <a:srgbClr val="0070C0"/>
                </a:solidFill>
                <a:latin typeface="Arial Narrow" pitchFamily="34" charset="0"/>
              </a:rPr>
              <a:t>, </a:t>
            </a:r>
            <a:r>
              <a:rPr lang="tr-TR" sz="2300" b="1" dirty="0">
                <a:solidFill>
                  <a:srgbClr val="FF0000"/>
                </a:solidFill>
                <a:latin typeface="Arial Narrow" pitchFamily="34" charset="0"/>
              </a:rPr>
              <a:t>vardiya değişiminde kontrol </a:t>
            </a:r>
            <a:r>
              <a:rPr lang="tr-TR" sz="2300" b="1" dirty="0">
                <a:solidFill>
                  <a:srgbClr val="0070C0"/>
                </a:solidFill>
                <a:latin typeface="Arial Narrow" pitchFamily="34" charset="0"/>
              </a:rPr>
              <a:t>edilecektir.</a:t>
            </a:r>
          </a:p>
          <a:p>
            <a:pPr>
              <a:buFont typeface="Arial" pitchFamily="34" charset="0"/>
              <a:buChar char="•"/>
            </a:pPr>
            <a:r>
              <a:rPr lang="tr-TR" sz="2300" u="sng" dirty="0">
                <a:latin typeface="Arial Narrow" pitchFamily="34" charset="0"/>
              </a:rPr>
              <a:t>Yakıt olarak</a:t>
            </a:r>
            <a:r>
              <a:rPr lang="tr-TR" sz="2300" b="1" u="sng" dirty="0">
                <a:solidFill>
                  <a:srgbClr val="FF0000"/>
                </a:solidFill>
                <a:latin typeface="Arial Narrow" pitchFamily="34" charset="0"/>
              </a:rPr>
              <a:t> kömür </a:t>
            </a:r>
            <a:r>
              <a:rPr lang="tr-TR" sz="2300" u="sng" dirty="0">
                <a:latin typeface="Arial Narrow" pitchFamily="34" charset="0"/>
              </a:rPr>
              <a:t>kullanılan kazanların</a:t>
            </a:r>
            <a:r>
              <a:rPr lang="tr-TR" sz="2300" dirty="0">
                <a:latin typeface="Arial Narrow" pitchFamily="34" charset="0"/>
              </a:rPr>
              <a:t> </a:t>
            </a:r>
            <a:r>
              <a:rPr lang="tr-TR" sz="2300" b="1" dirty="0">
                <a:solidFill>
                  <a:srgbClr val="0070C0"/>
                </a:solidFill>
                <a:latin typeface="Arial Narrow" pitchFamily="34" charset="0"/>
              </a:rPr>
              <a:t>söndürülmesinde, ateş dışarı çekilmeyecek, bütün delik ve kapaklar kapandıktan sonra </a:t>
            </a:r>
            <a:r>
              <a:rPr lang="tr-TR" sz="2300" b="1" dirty="0">
                <a:solidFill>
                  <a:srgbClr val="FF0000"/>
                </a:solidFill>
                <a:latin typeface="Arial Narrow" pitchFamily="34" charset="0"/>
              </a:rPr>
              <a:t>kendi kendine sönmeye terk </a:t>
            </a:r>
            <a:r>
              <a:rPr lang="tr-TR" sz="2300" b="1" dirty="0" err="1">
                <a:solidFill>
                  <a:srgbClr val="FF0000"/>
                </a:solidFill>
                <a:latin typeface="Arial Narrow" pitchFamily="34" charset="0"/>
              </a:rPr>
              <a:t>edilecektir</a:t>
            </a:r>
            <a:r>
              <a:rPr lang="tr-TR" sz="2300" b="1" dirty="0" err="1">
                <a:solidFill>
                  <a:srgbClr val="0070C0"/>
                </a:solidFill>
                <a:latin typeface="Arial Narrow" pitchFamily="34" charset="0"/>
              </a:rPr>
              <a:t>.Söndürülen</a:t>
            </a:r>
            <a:r>
              <a:rPr lang="tr-TR" sz="2300" b="1" dirty="0">
                <a:solidFill>
                  <a:srgbClr val="0070C0"/>
                </a:solidFill>
                <a:latin typeface="Arial Narrow" pitchFamily="34" charset="0"/>
              </a:rPr>
              <a:t> kazan, </a:t>
            </a:r>
            <a:r>
              <a:rPr lang="tr-TR" sz="2300" b="1" dirty="0">
                <a:solidFill>
                  <a:srgbClr val="FF0000"/>
                </a:solidFill>
                <a:latin typeface="Arial Narrow" pitchFamily="34" charset="0"/>
              </a:rPr>
              <a:t>sıcaklık ve basınç normale dönünceye kadar boşaltılmayacak</a:t>
            </a:r>
            <a:r>
              <a:rPr lang="tr-TR" sz="2300" b="1" dirty="0">
                <a:solidFill>
                  <a:srgbClr val="0070C0"/>
                </a:solidFill>
                <a:latin typeface="Arial Narrow" pitchFamily="34" charset="0"/>
              </a:rPr>
              <a:t> ve kazancı kontrole devam edecektir.</a:t>
            </a:r>
          </a:p>
        </p:txBody>
      </p:sp>
      <p:sp>
        <p:nvSpPr>
          <p:cNvPr id="3" name="Slayt Numarası Yer Tutucusu 2"/>
          <p:cNvSpPr>
            <a:spLocks noGrp="1"/>
          </p:cNvSpPr>
          <p:nvPr>
            <p:ph type="sldNum" sz="quarter" idx="12"/>
          </p:nvPr>
        </p:nvSpPr>
        <p:spPr/>
        <p:txBody>
          <a:bodyPr/>
          <a:lstStyle/>
          <a:p>
            <a:fld id="{9E8EC667-954C-42D1-86DC-A819E1C18EE6}" type="slidenum">
              <a:rPr lang="tr-TR" smtClean="0"/>
              <a:pPr/>
              <a:t>54</a:t>
            </a:fld>
            <a:endParaRPr lang="tr-TR"/>
          </a:p>
        </p:txBody>
      </p:sp>
    </p:spTree>
    <p:extLst>
      <p:ext uri="{BB962C8B-B14F-4D97-AF65-F5344CB8AC3E}">
        <p14:creationId xmlns:p14="http://schemas.microsoft.com/office/powerpoint/2010/main" val="38064161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Dikdörtgen"/>
          <p:cNvSpPr/>
          <p:nvPr/>
        </p:nvSpPr>
        <p:spPr>
          <a:xfrm>
            <a:off x="0" y="188640"/>
            <a:ext cx="8460432" cy="7048083"/>
          </a:xfrm>
          <a:prstGeom prst="rect">
            <a:avLst/>
          </a:prstGeom>
        </p:spPr>
        <p:txBody>
          <a:bodyPr wrap="square">
            <a:spAutoFit/>
          </a:bodyPr>
          <a:lstStyle/>
          <a:p>
            <a:r>
              <a:rPr lang="tr-TR" sz="2400" b="1" dirty="0">
                <a:latin typeface="Arial Black" panose="020B0A04020102020204" pitchFamily="34" charset="0"/>
              </a:rPr>
              <a:t>Bakım ve onarımla ilgili olarak alınacak </a:t>
            </a:r>
            <a:r>
              <a:rPr lang="tr-TR" sz="2400" b="1" dirty="0">
                <a:latin typeface="Arial Black" panose="020B0A04020102020204" pitchFamily="34" charset="0"/>
                <a:cs typeface="Arial" panose="020B0604020202020204" pitchFamily="34" charset="0"/>
              </a:rPr>
              <a:t>tedbirler </a:t>
            </a:r>
          </a:p>
          <a:p>
            <a:pPr>
              <a:buFont typeface="Arial" pitchFamily="34" charset="0"/>
              <a:buChar char="•"/>
            </a:pPr>
            <a:r>
              <a:rPr lang="tr-TR" sz="2400" u="sng" dirty="0">
                <a:latin typeface="Arial Narrow" pitchFamily="34" charset="0"/>
              </a:rPr>
              <a:t>Buhar basıncı altında bulunan kazanların </a:t>
            </a:r>
            <a:r>
              <a:rPr lang="tr-TR" sz="2400" b="1" dirty="0">
                <a:solidFill>
                  <a:srgbClr val="0070C0"/>
                </a:solidFill>
                <a:latin typeface="Arial Narrow" pitchFamily="34" charset="0"/>
              </a:rPr>
              <a:t>basınçla ilgili kısımlarında onarım </a:t>
            </a:r>
            <a:r>
              <a:rPr lang="tr-TR" sz="2400" b="1" dirty="0" err="1">
                <a:solidFill>
                  <a:srgbClr val="0070C0"/>
                </a:solidFill>
                <a:latin typeface="Arial Narrow" pitchFamily="34" charset="0"/>
              </a:rPr>
              <a:t>yapılmayacaktır</a:t>
            </a:r>
            <a:r>
              <a:rPr lang="tr-TR" sz="2400" dirty="0" err="1">
                <a:latin typeface="Arial Narrow" pitchFamily="34" charset="0"/>
              </a:rPr>
              <a:t>.</a:t>
            </a:r>
            <a:r>
              <a:rPr lang="tr-TR" sz="2400" u="sng" dirty="0" err="1">
                <a:latin typeface="Arial Narrow" pitchFamily="34" charset="0"/>
              </a:rPr>
              <a:t>Söndürülen</a:t>
            </a:r>
            <a:r>
              <a:rPr lang="tr-TR" sz="2400" u="sng" dirty="0">
                <a:latin typeface="Arial Narrow" pitchFamily="34" charset="0"/>
              </a:rPr>
              <a:t> bir kazanın içine </a:t>
            </a:r>
            <a:r>
              <a:rPr lang="tr-TR" sz="2400" b="1" dirty="0">
                <a:solidFill>
                  <a:srgbClr val="0070C0"/>
                </a:solidFill>
                <a:latin typeface="Arial Narrow" pitchFamily="34" charset="0"/>
              </a:rPr>
              <a:t>basınç ve ısı normale dönmedikçe bakım ve onarım için kimse sokulmayacaktır.</a:t>
            </a:r>
          </a:p>
          <a:p>
            <a:pPr>
              <a:buFont typeface="Arial" pitchFamily="34" charset="0"/>
              <a:buChar char="•"/>
            </a:pPr>
            <a:r>
              <a:rPr lang="tr-TR" sz="2400" dirty="0">
                <a:latin typeface="Arial Narrow" pitchFamily="34" charset="0"/>
              </a:rPr>
              <a:t>Kazanın içinde yapılacak </a:t>
            </a:r>
            <a:r>
              <a:rPr lang="tr-TR" sz="2400" b="1" dirty="0">
                <a:solidFill>
                  <a:srgbClr val="0070C0"/>
                </a:solidFill>
                <a:latin typeface="Arial Narrow" pitchFamily="34" charset="0"/>
              </a:rPr>
              <a:t>temizlik, bakım ve onarım için, işçinin kazan içine girmesinden önce </a:t>
            </a:r>
            <a:r>
              <a:rPr lang="tr-TR" sz="2400" dirty="0">
                <a:solidFill>
                  <a:srgbClr val="FF0000"/>
                </a:solidFill>
                <a:latin typeface="Arial Narrow" pitchFamily="34" charset="0"/>
              </a:rPr>
              <a:t>blöf, besleme suyu, buhar ve sıcak su çıkış stop valfları ile diğer bütün vanalar </a:t>
            </a:r>
            <a:r>
              <a:rPr lang="tr-TR" sz="2400" b="1" dirty="0">
                <a:solidFill>
                  <a:srgbClr val="FF0000"/>
                </a:solidFill>
                <a:latin typeface="Arial Narrow" pitchFamily="34" charset="0"/>
              </a:rPr>
              <a:t>kapatılacak</a:t>
            </a:r>
            <a:r>
              <a:rPr lang="tr-TR" sz="2400" dirty="0">
                <a:solidFill>
                  <a:srgbClr val="FF0000"/>
                </a:solidFill>
                <a:latin typeface="Arial Narrow" pitchFamily="34" charset="0"/>
              </a:rPr>
              <a:t> ve üzerlerine </a:t>
            </a:r>
            <a:r>
              <a:rPr lang="tr-TR" sz="2400" b="1" dirty="0">
                <a:solidFill>
                  <a:srgbClr val="FF0000"/>
                </a:solidFill>
                <a:latin typeface="Arial Narrow" pitchFamily="34" charset="0"/>
              </a:rPr>
              <a:t>uyarma levhaları konacaktır.</a:t>
            </a:r>
          </a:p>
          <a:p>
            <a:endParaRPr lang="tr-TR" sz="2400" dirty="0">
              <a:solidFill>
                <a:srgbClr val="FF0000"/>
              </a:solidFill>
              <a:latin typeface="Arial Narrow" pitchFamily="34" charset="0"/>
            </a:endParaRPr>
          </a:p>
          <a:p>
            <a:pPr>
              <a:buFont typeface="Arial" pitchFamily="34" charset="0"/>
              <a:buChar char="•"/>
            </a:pPr>
            <a:r>
              <a:rPr lang="tr-TR" sz="2400" dirty="0">
                <a:latin typeface="Arial Narrow" pitchFamily="34" charset="0"/>
              </a:rPr>
              <a:t>Bakım ve onarım için kazana girmiş olan bir işçiyi </a:t>
            </a:r>
            <a:r>
              <a:rPr lang="tr-TR" sz="2400" b="1" dirty="0">
                <a:solidFill>
                  <a:srgbClr val="0070C0"/>
                </a:solidFill>
                <a:latin typeface="Arial Narrow" pitchFamily="34" charset="0"/>
              </a:rPr>
              <a:t>gözetleyecek ve gerektiğinde </a:t>
            </a:r>
            <a:r>
              <a:rPr lang="tr-TR" sz="2400" b="1" dirty="0">
                <a:solidFill>
                  <a:srgbClr val="FF0000"/>
                </a:solidFill>
                <a:latin typeface="Arial Narrow" pitchFamily="34" charset="0"/>
              </a:rPr>
              <a:t>ona yardım edecek diğer bir işçi kazan kapakları başında bekletilecektir.</a:t>
            </a:r>
          </a:p>
          <a:p>
            <a:pPr>
              <a:buFont typeface="Arial" pitchFamily="34" charset="0"/>
              <a:buChar char="•"/>
            </a:pPr>
            <a:r>
              <a:rPr lang="tr-TR" sz="2400" dirty="0">
                <a:latin typeface="Arial Narrow" pitchFamily="34" charset="0"/>
              </a:rPr>
              <a:t>Ocak, içerisine </a:t>
            </a:r>
            <a:r>
              <a:rPr lang="tr-TR" sz="2400" b="1" dirty="0">
                <a:solidFill>
                  <a:srgbClr val="FF0000"/>
                </a:solidFill>
                <a:latin typeface="Arial Narrow" pitchFamily="34" charset="0"/>
              </a:rPr>
              <a:t>işçi girmeden önce, tehlikeli gazlara karşı havalandırılmış olacak </a:t>
            </a:r>
            <a:r>
              <a:rPr lang="tr-TR" sz="2400" dirty="0">
                <a:latin typeface="Arial Narrow" pitchFamily="34" charset="0"/>
              </a:rPr>
              <a:t>ve onarım sırasında ve özellikle rutubetli günlerde, </a:t>
            </a:r>
            <a:r>
              <a:rPr lang="tr-TR" sz="2400" b="1" dirty="0">
                <a:solidFill>
                  <a:srgbClr val="FF0000"/>
                </a:solidFill>
                <a:latin typeface="Arial Narrow" pitchFamily="34" charset="0"/>
              </a:rPr>
              <a:t>vantilatör ve aspiratör çalıştırılarak baca gazlarının ve dumanın kazana dolması önlenecektir.</a:t>
            </a:r>
          </a:p>
          <a:p>
            <a:pPr>
              <a:buFont typeface="Arial" pitchFamily="34" charset="0"/>
              <a:buChar char="•"/>
            </a:pPr>
            <a:r>
              <a:rPr lang="tr-TR" sz="2400" dirty="0">
                <a:latin typeface="Arial Narrow" pitchFamily="34" charset="0"/>
              </a:rPr>
              <a:t>Kazan içerisinde </a:t>
            </a:r>
            <a:r>
              <a:rPr lang="tr-TR" sz="2400" b="1" dirty="0">
                <a:solidFill>
                  <a:srgbClr val="0070C0"/>
                </a:solidFill>
                <a:latin typeface="Arial Narrow" pitchFamily="34" charset="0"/>
              </a:rPr>
              <a:t>gerekli tedbirler alınmadıkça, </a:t>
            </a:r>
            <a:r>
              <a:rPr lang="tr-TR" sz="2400" b="1" dirty="0" err="1">
                <a:solidFill>
                  <a:srgbClr val="0070C0"/>
                </a:solidFill>
                <a:latin typeface="Arial Narrow" pitchFamily="34" charset="0"/>
              </a:rPr>
              <a:t>oksi</a:t>
            </a:r>
            <a:r>
              <a:rPr lang="tr-TR" sz="2400" b="1" dirty="0">
                <a:solidFill>
                  <a:srgbClr val="0070C0"/>
                </a:solidFill>
                <a:latin typeface="Arial Narrow" pitchFamily="34" charset="0"/>
              </a:rPr>
              <a:t> - asetilen kaynağı yapılmayacaktır.</a:t>
            </a:r>
          </a:p>
          <a:p>
            <a:endParaRPr lang="tr-TR" sz="2000" dirty="0">
              <a:solidFill>
                <a:srgbClr val="0070C0"/>
              </a:solidFill>
              <a:latin typeface="Arial Narrow" pitchFamily="34" charset="0"/>
            </a:endParaRPr>
          </a:p>
        </p:txBody>
      </p:sp>
      <p:sp>
        <p:nvSpPr>
          <p:cNvPr id="3" name="Slayt Numarası Yer Tutucusu 2"/>
          <p:cNvSpPr>
            <a:spLocks noGrp="1"/>
          </p:cNvSpPr>
          <p:nvPr>
            <p:ph type="sldNum" sz="quarter" idx="12"/>
          </p:nvPr>
        </p:nvSpPr>
        <p:spPr/>
        <p:txBody>
          <a:bodyPr/>
          <a:lstStyle/>
          <a:p>
            <a:fld id="{9E8EC667-954C-42D1-86DC-A819E1C18EE6}" type="slidenum">
              <a:rPr lang="tr-TR" smtClean="0"/>
              <a:pPr/>
              <a:t>55</a:t>
            </a:fld>
            <a:endParaRPr lang="tr-TR" dirty="0"/>
          </a:p>
        </p:txBody>
      </p:sp>
    </p:spTree>
    <p:extLst>
      <p:ext uri="{BB962C8B-B14F-4D97-AF65-F5344CB8AC3E}">
        <p14:creationId xmlns:p14="http://schemas.microsoft.com/office/powerpoint/2010/main" val="856081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www.kanberusta.com/images/Kompresor-ve-Pompa/HDT576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9872" y="4815832"/>
            <a:ext cx="2565331" cy="2016224"/>
          </a:xfrm>
          <a:prstGeom prst="rect">
            <a:avLst/>
          </a:prstGeom>
          <a:noFill/>
          <a:extLst>
            <a:ext uri="{909E8E84-426E-40DD-AFC4-6F175D3DCCD1}">
              <a14:hiddenFill xmlns:a14="http://schemas.microsoft.com/office/drawing/2010/main">
                <a:solidFill>
                  <a:srgbClr val="FFFFFF"/>
                </a:solidFill>
              </a14:hiddenFill>
            </a:ext>
          </a:extLst>
        </p:spPr>
      </p:pic>
      <p:sp>
        <p:nvSpPr>
          <p:cNvPr id="2" name="1 Dikdörtgen"/>
          <p:cNvSpPr/>
          <p:nvPr/>
        </p:nvSpPr>
        <p:spPr>
          <a:xfrm>
            <a:off x="12192" y="0"/>
            <a:ext cx="8448240" cy="5301208"/>
          </a:xfrm>
          <a:prstGeom prst="rect">
            <a:avLst/>
          </a:prstGeom>
        </p:spPr>
        <p:txBody>
          <a:bodyPr wrap="square">
            <a:spAutoFit/>
          </a:bodyPr>
          <a:lstStyle/>
          <a:p>
            <a:r>
              <a:rPr lang="tr-TR" sz="2800" b="1" dirty="0">
                <a:latin typeface="Arial Black" panose="020B0A04020102020204" pitchFamily="34" charset="0"/>
              </a:rPr>
              <a:t>B- kompresörler </a:t>
            </a:r>
          </a:p>
          <a:p>
            <a:pPr lvl="0">
              <a:buFont typeface="Arial" pitchFamily="34" charset="0"/>
              <a:buChar char="•"/>
            </a:pPr>
            <a:r>
              <a:rPr lang="tr-TR" sz="2400" dirty="0">
                <a:latin typeface="Arial Narrow" pitchFamily="34" charset="0"/>
              </a:rPr>
              <a:t>Kompresörlerde </a:t>
            </a:r>
            <a:r>
              <a:rPr lang="tr-TR" sz="2400" b="1" dirty="0">
                <a:latin typeface="Arial Narrow" pitchFamily="34" charset="0"/>
              </a:rPr>
              <a:t>basınç, ayarlanmış basınca ulaştığında, kompresör motorunun otomatik olarak durması sağlanacak</a:t>
            </a:r>
            <a:r>
              <a:rPr lang="tr-TR" sz="2400" dirty="0">
                <a:latin typeface="Arial Narrow" pitchFamily="34" charset="0"/>
              </a:rPr>
              <a:t> ve </a:t>
            </a:r>
            <a:r>
              <a:rPr lang="tr-TR" sz="2400" b="1" dirty="0">
                <a:latin typeface="Arial Narrow" pitchFamily="34" charset="0"/>
              </a:rPr>
              <a:t>motorun durması geciktiğinde, basınçlı havayı boşa verecek </a:t>
            </a:r>
            <a:r>
              <a:rPr lang="tr-TR" sz="2400" b="1" u="sng" dirty="0">
                <a:solidFill>
                  <a:srgbClr val="0070C0"/>
                </a:solidFill>
                <a:latin typeface="Arial Black" panose="020B0A04020102020204" pitchFamily="34" charset="0"/>
              </a:rPr>
              <a:t>bir güvenlik tertibatı </a:t>
            </a:r>
            <a:r>
              <a:rPr lang="tr-TR" sz="2400" b="1" dirty="0">
                <a:solidFill>
                  <a:srgbClr val="0070C0"/>
                </a:solidFill>
                <a:latin typeface="Arial Narrow" pitchFamily="34" charset="0"/>
              </a:rPr>
              <a:t>bulunacaktır.</a:t>
            </a:r>
          </a:p>
          <a:p>
            <a:pPr lvl="0">
              <a:buFont typeface="Arial" pitchFamily="34" charset="0"/>
              <a:buChar char="•"/>
            </a:pPr>
            <a:r>
              <a:rPr lang="tr-TR" sz="2400" dirty="0">
                <a:latin typeface="Arial Narrow" pitchFamily="34" charset="0"/>
              </a:rPr>
              <a:t>Hava kompresörlerinin </a:t>
            </a:r>
            <a:r>
              <a:rPr lang="tr-TR" sz="2400" b="1" u="sng" dirty="0">
                <a:solidFill>
                  <a:srgbClr val="0070C0"/>
                </a:solidFill>
                <a:latin typeface="Arial Black" panose="020B0A04020102020204" pitchFamily="34" charset="0"/>
              </a:rPr>
              <a:t>hız regülatörü</a:t>
            </a:r>
            <a:r>
              <a:rPr lang="tr-TR" sz="2400" b="1" dirty="0">
                <a:solidFill>
                  <a:srgbClr val="0070C0"/>
                </a:solidFill>
                <a:latin typeface="Arial Narrow" pitchFamily="34" charset="0"/>
              </a:rPr>
              <a:t>, periyodik olarak kontrol edilecek ve her zaman iyi çalışır durumda tutulacak</a:t>
            </a:r>
            <a:r>
              <a:rPr lang="tr-TR" sz="2400" dirty="0">
                <a:latin typeface="Arial Narrow" pitchFamily="34" charset="0"/>
              </a:rPr>
              <a:t> ve bunlarda </a:t>
            </a:r>
            <a:r>
              <a:rPr lang="tr-TR" sz="2400" b="1" dirty="0">
                <a:solidFill>
                  <a:srgbClr val="0070C0"/>
                </a:solidFill>
                <a:latin typeface="Arial Narrow" pitchFamily="34" charset="0"/>
              </a:rPr>
              <a:t>soğutma suyunun akışının gözle izlenebileceği bir tertibat  bulunacaktır.</a:t>
            </a:r>
          </a:p>
          <a:p>
            <a:pPr lvl="0">
              <a:buFont typeface="Arial" pitchFamily="34" charset="0"/>
              <a:buChar char="•"/>
            </a:pPr>
            <a:r>
              <a:rPr lang="tr-TR" sz="2400" b="1" dirty="0">
                <a:solidFill>
                  <a:srgbClr val="0070C0"/>
                </a:solidFill>
                <a:latin typeface="Arial Narrow" pitchFamily="34" charset="0"/>
              </a:rPr>
              <a:t>Hava kompresörü ile hava tankları arasında</a:t>
            </a:r>
            <a:r>
              <a:rPr lang="tr-TR" sz="2400" dirty="0">
                <a:latin typeface="Arial Narrow" pitchFamily="34" charset="0"/>
              </a:rPr>
              <a:t>, </a:t>
            </a:r>
            <a:r>
              <a:rPr lang="tr-TR" sz="2400" dirty="0">
                <a:solidFill>
                  <a:srgbClr val="FF0000"/>
                </a:solidFill>
                <a:latin typeface="Arial Narrow" pitchFamily="34" charset="0"/>
              </a:rPr>
              <a:t>yağ ve nem ayırıcıları </a:t>
            </a:r>
            <a:r>
              <a:rPr lang="tr-TR" sz="2400" dirty="0">
                <a:solidFill>
                  <a:srgbClr val="FF0000"/>
                </a:solidFill>
                <a:latin typeface="Arial Black" panose="020B0A04020102020204" pitchFamily="34" charset="0"/>
              </a:rPr>
              <a:t>(</a:t>
            </a:r>
            <a:r>
              <a:rPr lang="tr-TR" sz="2400" b="1" dirty="0" err="1">
                <a:solidFill>
                  <a:srgbClr val="FF0000"/>
                </a:solidFill>
                <a:latin typeface="Arial Black" panose="020B0A04020102020204" pitchFamily="34" charset="0"/>
              </a:rPr>
              <a:t>seperatör</a:t>
            </a:r>
            <a:r>
              <a:rPr lang="tr-TR" sz="2400" dirty="0">
                <a:solidFill>
                  <a:srgbClr val="FF0000"/>
                </a:solidFill>
                <a:latin typeface="Arial Narrow" pitchFamily="34" charset="0"/>
              </a:rPr>
              <a:t>) bulunacaktır</a:t>
            </a:r>
            <a:r>
              <a:rPr lang="tr-TR" sz="2400" dirty="0">
                <a:latin typeface="Arial Narrow" pitchFamily="34" charset="0"/>
              </a:rPr>
              <a:t>.</a:t>
            </a:r>
          </a:p>
          <a:p>
            <a:pPr lvl="0">
              <a:buFont typeface="Arial" pitchFamily="34" charset="0"/>
              <a:buChar char="•"/>
            </a:pPr>
            <a:r>
              <a:rPr lang="tr-TR" sz="2400" u="sng" dirty="0">
                <a:latin typeface="Arial Narrow" pitchFamily="34" charset="0"/>
              </a:rPr>
              <a:t>Patlayıcı, parlayıcı ve zararlı gaz kompresörlerinin yapıldığı malzeme</a:t>
            </a:r>
            <a:r>
              <a:rPr lang="tr-TR" sz="2400" dirty="0">
                <a:latin typeface="Arial Narrow" pitchFamily="34" charset="0"/>
              </a:rPr>
              <a:t>, sıkıştırdığı gazın ve içindeki maddelerin </a:t>
            </a:r>
            <a:r>
              <a:rPr lang="tr-TR" sz="2400" b="1" dirty="0">
                <a:solidFill>
                  <a:srgbClr val="0070C0"/>
                </a:solidFill>
                <a:latin typeface="Arial Narrow" pitchFamily="34" charset="0"/>
              </a:rPr>
              <a:t>kimyasal etkisine dayanacak nitelikte olacaktır.</a:t>
            </a:r>
          </a:p>
        </p:txBody>
      </p:sp>
      <p:sp>
        <p:nvSpPr>
          <p:cNvPr id="3" name="Slayt Numarası Yer Tutucusu 2"/>
          <p:cNvSpPr>
            <a:spLocks noGrp="1"/>
          </p:cNvSpPr>
          <p:nvPr>
            <p:ph type="sldNum" sz="quarter" idx="12"/>
          </p:nvPr>
        </p:nvSpPr>
        <p:spPr/>
        <p:txBody>
          <a:bodyPr/>
          <a:lstStyle/>
          <a:p>
            <a:fld id="{9E8EC667-954C-42D1-86DC-A819E1C18EE6}" type="slidenum">
              <a:rPr lang="tr-TR" smtClean="0"/>
              <a:pPr/>
              <a:t>56</a:t>
            </a:fld>
            <a:endParaRPr lang="tr-TR"/>
          </a:p>
        </p:txBody>
      </p:sp>
    </p:spTree>
    <p:extLst>
      <p:ext uri="{BB962C8B-B14F-4D97-AF65-F5344CB8AC3E}">
        <p14:creationId xmlns:p14="http://schemas.microsoft.com/office/powerpoint/2010/main" val="2566964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Dikdörtgen"/>
          <p:cNvSpPr/>
          <p:nvPr/>
        </p:nvSpPr>
        <p:spPr>
          <a:xfrm>
            <a:off x="0" y="188640"/>
            <a:ext cx="8460432" cy="6669360"/>
          </a:xfrm>
          <a:prstGeom prst="rect">
            <a:avLst/>
          </a:prstGeom>
        </p:spPr>
        <p:txBody>
          <a:bodyPr wrap="square">
            <a:spAutoFit/>
          </a:bodyPr>
          <a:lstStyle/>
          <a:p>
            <a:pPr lvl="0">
              <a:buFont typeface="Arial" pitchFamily="34" charset="0"/>
              <a:buChar char="•"/>
            </a:pPr>
            <a:r>
              <a:rPr lang="tr-TR" sz="2400" b="1" dirty="0">
                <a:latin typeface="Arial Narrow" pitchFamily="34" charset="0"/>
              </a:rPr>
              <a:t>Kompresörlerin her kademesinde basınç deneyi</a:t>
            </a:r>
            <a:r>
              <a:rPr lang="tr-TR" sz="2400" dirty="0">
                <a:latin typeface="Arial Narrow" pitchFamily="34" charset="0"/>
              </a:rPr>
              <a:t>, </a:t>
            </a:r>
            <a:r>
              <a:rPr lang="tr-TR" sz="2400" b="1" dirty="0">
                <a:solidFill>
                  <a:srgbClr val="0070C0"/>
                </a:solidFill>
                <a:latin typeface="Arial Narrow" pitchFamily="34" charset="0"/>
              </a:rPr>
              <a:t>o kademede müsaade edilen en yüksek basıncın </a:t>
            </a:r>
            <a:r>
              <a:rPr lang="tr-TR" sz="2400" b="1" dirty="0">
                <a:latin typeface="Arial Black" panose="020B0A04020102020204" pitchFamily="34" charset="0"/>
              </a:rPr>
              <a:t>1, 5 katı </a:t>
            </a:r>
            <a:r>
              <a:rPr lang="tr-TR" sz="2400" b="1" dirty="0">
                <a:solidFill>
                  <a:srgbClr val="0070C0"/>
                </a:solidFill>
                <a:latin typeface="Arial Narrow" pitchFamily="34" charset="0"/>
              </a:rPr>
              <a:t>ile yapılacaktır.</a:t>
            </a:r>
          </a:p>
          <a:p>
            <a:pPr lvl="0">
              <a:buFont typeface="Arial" pitchFamily="34" charset="0"/>
              <a:buChar char="•"/>
            </a:pPr>
            <a:endParaRPr lang="tr-TR" sz="2400" b="1" dirty="0">
              <a:solidFill>
                <a:srgbClr val="0070C0"/>
              </a:solidFill>
              <a:latin typeface="Arial Narrow" pitchFamily="34" charset="0"/>
            </a:endParaRPr>
          </a:p>
          <a:p>
            <a:pPr lvl="0">
              <a:buFont typeface="Arial" pitchFamily="34" charset="0"/>
              <a:buChar char="•"/>
            </a:pPr>
            <a:r>
              <a:rPr lang="tr-TR" sz="2400" dirty="0">
                <a:latin typeface="Arial Narrow" pitchFamily="34" charset="0"/>
              </a:rPr>
              <a:t>Kompresörler üzerine </a:t>
            </a:r>
            <a:r>
              <a:rPr lang="tr-TR" sz="2400" b="1" u="sng" dirty="0">
                <a:latin typeface="Arial Narrow" pitchFamily="34" charset="0"/>
              </a:rPr>
              <a:t>aşağıdaki bilgiler yazılı bir plaka</a:t>
            </a:r>
            <a:r>
              <a:rPr lang="tr-TR" sz="2400" dirty="0">
                <a:latin typeface="Arial Narrow" pitchFamily="34" charset="0"/>
              </a:rPr>
              <a:t>, imalatçı firma tarafından konacaktır.</a:t>
            </a:r>
          </a:p>
          <a:p>
            <a:pPr>
              <a:buFont typeface="Wingdings" pitchFamily="2" charset="2"/>
              <a:buChar char="ü"/>
            </a:pPr>
            <a:r>
              <a:rPr lang="tr-TR" sz="2400" b="1" dirty="0">
                <a:solidFill>
                  <a:srgbClr val="0070C0"/>
                </a:solidFill>
                <a:latin typeface="Arial Black" panose="020B0A04020102020204" pitchFamily="34" charset="0"/>
              </a:rPr>
              <a:t>İmalatçı firmanın adı,</a:t>
            </a:r>
          </a:p>
          <a:p>
            <a:pPr>
              <a:buFont typeface="Wingdings" pitchFamily="2" charset="2"/>
              <a:buChar char="ü"/>
            </a:pPr>
            <a:r>
              <a:rPr lang="tr-TR" sz="2400" b="1" dirty="0">
                <a:solidFill>
                  <a:srgbClr val="0070C0"/>
                </a:solidFill>
                <a:latin typeface="Arial Black" panose="020B0A04020102020204" pitchFamily="34" charset="0"/>
              </a:rPr>
              <a:t>Yapıldığı yıl,</a:t>
            </a:r>
          </a:p>
          <a:p>
            <a:pPr>
              <a:buFont typeface="Wingdings" pitchFamily="2" charset="2"/>
              <a:buChar char="ü"/>
            </a:pPr>
            <a:r>
              <a:rPr lang="tr-TR" sz="2400" b="1" dirty="0">
                <a:solidFill>
                  <a:srgbClr val="0070C0"/>
                </a:solidFill>
                <a:latin typeface="Arial Black" panose="020B0A04020102020204" pitchFamily="34" charset="0"/>
              </a:rPr>
              <a:t>En yüksek çalışma basıncı, </a:t>
            </a:r>
          </a:p>
          <a:p>
            <a:pPr>
              <a:buFont typeface="Wingdings" pitchFamily="2" charset="2"/>
              <a:buChar char="ü"/>
            </a:pPr>
            <a:r>
              <a:rPr lang="tr-TR" sz="2400" b="1" dirty="0">
                <a:solidFill>
                  <a:srgbClr val="0070C0"/>
                </a:solidFill>
                <a:latin typeface="Arial Black" panose="020B0A04020102020204" pitchFamily="34" charset="0"/>
              </a:rPr>
              <a:t>Kompresörün sıkıştırdığı gazın cinsi ve miktarı,</a:t>
            </a:r>
          </a:p>
          <a:p>
            <a:pPr>
              <a:buFont typeface="Wingdings" pitchFamily="2" charset="2"/>
              <a:buChar char="ü"/>
            </a:pPr>
            <a:endParaRPr lang="tr-TR" sz="2400" b="1" dirty="0">
              <a:solidFill>
                <a:srgbClr val="0070C0"/>
              </a:solidFill>
              <a:latin typeface="Arial Narrow" pitchFamily="34" charset="0"/>
            </a:endParaRPr>
          </a:p>
          <a:p>
            <a:pPr>
              <a:buFont typeface="Arial" pitchFamily="34" charset="0"/>
              <a:buChar char="•"/>
            </a:pPr>
            <a:r>
              <a:rPr lang="tr-TR" sz="2400" dirty="0">
                <a:latin typeface="Arial Narrow" pitchFamily="34" charset="0"/>
              </a:rPr>
              <a:t>Kompresörlerin </a:t>
            </a:r>
            <a:r>
              <a:rPr lang="tr-TR" sz="2400" dirty="0">
                <a:solidFill>
                  <a:srgbClr val="FF0000"/>
                </a:solidFill>
                <a:latin typeface="Arial Narrow" pitchFamily="34" charset="0"/>
              </a:rPr>
              <a:t>hava depolarında </a:t>
            </a:r>
            <a:r>
              <a:rPr lang="tr-TR" sz="2400" b="1" u="sng" dirty="0">
                <a:solidFill>
                  <a:srgbClr val="FF0000"/>
                </a:solidFill>
                <a:latin typeface="Arial Narrow" pitchFamily="34" charset="0"/>
              </a:rPr>
              <a:t>emniyet  </a:t>
            </a:r>
            <a:r>
              <a:rPr lang="tr-TR" sz="2400" b="1" u="sng" dirty="0" err="1">
                <a:solidFill>
                  <a:srgbClr val="FF0000"/>
                </a:solidFill>
                <a:latin typeface="Arial Narrow" pitchFamily="34" charset="0"/>
              </a:rPr>
              <a:t>subapı</a:t>
            </a:r>
            <a:r>
              <a:rPr lang="tr-TR" sz="2400" b="1" u="sng" dirty="0">
                <a:solidFill>
                  <a:srgbClr val="FF0000"/>
                </a:solidFill>
                <a:latin typeface="Arial Narrow" pitchFamily="34" charset="0"/>
              </a:rPr>
              <a:t> </a:t>
            </a:r>
            <a:r>
              <a:rPr lang="tr-TR" sz="2400" dirty="0">
                <a:latin typeface="Arial Narrow" pitchFamily="34" charset="0"/>
              </a:rPr>
              <a:t>bulunacak ve bu </a:t>
            </a:r>
            <a:r>
              <a:rPr lang="tr-TR" sz="2400" dirty="0" err="1">
                <a:latin typeface="Arial Narrow" pitchFamily="34" charset="0"/>
              </a:rPr>
              <a:t>subaplarda</a:t>
            </a:r>
            <a:r>
              <a:rPr lang="tr-TR" sz="2400" dirty="0">
                <a:latin typeface="Arial Narrow" pitchFamily="34" charset="0"/>
              </a:rPr>
              <a:t>, çıkan gazlara karşı gerekli tedbirler alınacak ve </a:t>
            </a:r>
            <a:r>
              <a:rPr lang="tr-TR" sz="2400" u="sng" dirty="0">
                <a:solidFill>
                  <a:srgbClr val="FF0000"/>
                </a:solidFill>
                <a:latin typeface="Arial Narrow" pitchFamily="34" charset="0"/>
              </a:rPr>
              <a:t>emniyet </a:t>
            </a:r>
            <a:r>
              <a:rPr lang="tr-TR" sz="2400" u="sng" dirty="0" err="1">
                <a:solidFill>
                  <a:srgbClr val="FF0000"/>
                </a:solidFill>
                <a:latin typeface="Arial Narrow" pitchFamily="34" charset="0"/>
              </a:rPr>
              <a:t>supablarının</a:t>
            </a:r>
            <a:r>
              <a:rPr lang="tr-TR" sz="2400" u="sng" dirty="0">
                <a:solidFill>
                  <a:srgbClr val="FF0000"/>
                </a:solidFill>
                <a:latin typeface="Arial Narrow" pitchFamily="34" charset="0"/>
              </a:rPr>
              <a:t> açıldığını bildiren uygun uyarma tertibatı yapılacaktır. </a:t>
            </a:r>
            <a:endParaRPr lang="tr-TR" sz="2400" dirty="0">
              <a:latin typeface="Arial Narrow" pitchFamily="34" charset="0"/>
            </a:endParaRPr>
          </a:p>
          <a:p>
            <a:pPr>
              <a:buFont typeface="Arial" pitchFamily="34" charset="0"/>
              <a:buChar char="•"/>
            </a:pPr>
            <a:r>
              <a:rPr lang="tr-TR" sz="2400" dirty="0">
                <a:latin typeface="Arial Black" panose="020B0A04020102020204" pitchFamily="34" charset="0"/>
              </a:rPr>
              <a:t>Sabit </a:t>
            </a:r>
            <a:r>
              <a:rPr lang="tr-TR" sz="2400" b="1" dirty="0">
                <a:solidFill>
                  <a:srgbClr val="FF0000"/>
                </a:solidFill>
                <a:latin typeface="Arial Narrow" pitchFamily="34" charset="0"/>
              </a:rPr>
              <a:t>kompresörlerin depoları, patlamalara karşı dayanıklı bir bölmede olacak</a:t>
            </a:r>
            <a:r>
              <a:rPr lang="tr-TR" sz="2400" dirty="0">
                <a:latin typeface="Arial Narrow" pitchFamily="34" charset="0"/>
              </a:rPr>
              <a:t>, </a:t>
            </a:r>
            <a:r>
              <a:rPr lang="tr-TR" sz="2400" dirty="0">
                <a:latin typeface="Arial Black" panose="020B0A04020102020204" pitchFamily="34" charset="0"/>
              </a:rPr>
              <a:t>seyyar</a:t>
            </a:r>
            <a:r>
              <a:rPr lang="tr-TR" sz="2400" dirty="0">
                <a:latin typeface="Arial Narrow" pitchFamily="34" charset="0"/>
              </a:rPr>
              <a:t> kompresörler, </a:t>
            </a:r>
            <a:r>
              <a:rPr lang="tr-TR" sz="2400" b="1" u="sng" dirty="0">
                <a:solidFill>
                  <a:srgbClr val="FF0000"/>
                </a:solidFill>
                <a:latin typeface="Arial Black" panose="020B0A04020102020204" pitchFamily="34" charset="0"/>
              </a:rPr>
              <a:t>çalışan işçilerden en az 10 metre uzaklıkta </a:t>
            </a:r>
            <a:r>
              <a:rPr lang="tr-TR" sz="2400" b="1" dirty="0">
                <a:solidFill>
                  <a:srgbClr val="FF0000"/>
                </a:solidFill>
                <a:latin typeface="Arial Narrow" pitchFamily="34" charset="0"/>
              </a:rPr>
              <a:t>veya </a:t>
            </a:r>
            <a:r>
              <a:rPr lang="tr-TR" sz="2400" b="1" u="sng" dirty="0">
                <a:solidFill>
                  <a:srgbClr val="FF0000"/>
                </a:solidFill>
                <a:latin typeface="Arial Narrow" pitchFamily="34" charset="0"/>
              </a:rPr>
              <a:t>dayanıklı bir bölme içinde </a:t>
            </a:r>
            <a:r>
              <a:rPr lang="tr-TR" sz="2400" b="1" dirty="0">
                <a:solidFill>
                  <a:srgbClr val="FF0000"/>
                </a:solidFill>
                <a:latin typeface="Arial Narrow" pitchFamily="34" charset="0"/>
              </a:rPr>
              <a:t>bulunacaktır.</a:t>
            </a:r>
          </a:p>
          <a:p>
            <a:pPr lvl="0">
              <a:buFont typeface="Arial" pitchFamily="34" charset="0"/>
              <a:buChar char="•"/>
            </a:pPr>
            <a:endParaRPr lang="tr-TR" sz="2000" dirty="0">
              <a:latin typeface="Arial Narrow" pitchFamily="34" charset="0"/>
            </a:endParaRPr>
          </a:p>
        </p:txBody>
      </p:sp>
      <p:sp>
        <p:nvSpPr>
          <p:cNvPr id="3" name="Slayt Numarası Yer Tutucusu 2"/>
          <p:cNvSpPr>
            <a:spLocks noGrp="1"/>
          </p:cNvSpPr>
          <p:nvPr>
            <p:ph type="sldNum" sz="quarter" idx="12"/>
          </p:nvPr>
        </p:nvSpPr>
        <p:spPr/>
        <p:txBody>
          <a:bodyPr/>
          <a:lstStyle/>
          <a:p>
            <a:fld id="{9E8EC667-954C-42D1-86DC-A819E1C18EE6}" type="slidenum">
              <a:rPr lang="tr-TR" smtClean="0"/>
              <a:pPr/>
              <a:t>57</a:t>
            </a:fld>
            <a:endParaRPr lang="tr-TR"/>
          </a:p>
        </p:txBody>
      </p:sp>
    </p:spTree>
    <p:extLst>
      <p:ext uri="{BB962C8B-B14F-4D97-AF65-F5344CB8AC3E}">
        <p14:creationId xmlns:p14="http://schemas.microsoft.com/office/powerpoint/2010/main" val="18789533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Dikdörtgen"/>
          <p:cNvSpPr/>
          <p:nvPr/>
        </p:nvSpPr>
        <p:spPr>
          <a:xfrm>
            <a:off x="0" y="14469"/>
            <a:ext cx="8460432" cy="7109639"/>
          </a:xfrm>
          <a:prstGeom prst="rect">
            <a:avLst/>
          </a:prstGeom>
        </p:spPr>
        <p:txBody>
          <a:bodyPr wrap="square">
            <a:spAutoFit/>
          </a:bodyPr>
          <a:lstStyle/>
          <a:p>
            <a:r>
              <a:rPr lang="tr-TR" sz="2800" b="1" dirty="0">
                <a:latin typeface="Arial Black" panose="020B0A04020102020204" pitchFamily="34" charset="0"/>
              </a:rPr>
              <a:t>Basınçlı kaplarda test teknikleri</a:t>
            </a:r>
          </a:p>
          <a:p>
            <a:pPr lvl="0"/>
            <a:r>
              <a:rPr lang="tr-TR" sz="2400" b="1" dirty="0">
                <a:solidFill>
                  <a:srgbClr val="009900"/>
                </a:solidFill>
                <a:latin typeface="Arial Black" panose="020B0A04020102020204" pitchFamily="34" charset="0"/>
                <a:cs typeface="Aldhabi" panose="01000000000000000000" pitchFamily="2" charset="-78"/>
              </a:rPr>
              <a:t>A- Zorlayıcı testler (</a:t>
            </a:r>
            <a:r>
              <a:rPr lang="tr-TR" sz="2400" b="1" dirty="0" err="1">
                <a:solidFill>
                  <a:srgbClr val="009900"/>
                </a:solidFill>
                <a:latin typeface="Arial Black" panose="020B0A04020102020204" pitchFamily="34" charset="0"/>
                <a:cs typeface="Aldhabi" panose="01000000000000000000" pitchFamily="2" charset="-78"/>
              </a:rPr>
              <a:t>deformatif</a:t>
            </a:r>
            <a:r>
              <a:rPr lang="tr-TR" sz="2400" b="1" dirty="0">
                <a:solidFill>
                  <a:srgbClr val="009900"/>
                </a:solidFill>
                <a:latin typeface="Arial Black" panose="020B0A04020102020204" pitchFamily="34" charset="0"/>
                <a:cs typeface="Aldhabi" panose="01000000000000000000" pitchFamily="2" charset="-78"/>
              </a:rPr>
              <a:t>) </a:t>
            </a:r>
          </a:p>
          <a:p>
            <a:pPr lvl="0"/>
            <a:r>
              <a:rPr lang="tr-TR" sz="2000" dirty="0">
                <a:latin typeface="Arial Narrow" pitchFamily="34" charset="0"/>
              </a:rPr>
              <a:t> Basınçlı kap üzerinde bulunan </a:t>
            </a:r>
            <a:r>
              <a:rPr lang="tr-TR" sz="2000" b="1" u="sng" dirty="0">
                <a:latin typeface="Arial Black" panose="020B0A04020102020204" pitchFamily="34" charset="0"/>
              </a:rPr>
              <a:t>her noktanın </a:t>
            </a:r>
            <a:r>
              <a:rPr lang="tr-TR" sz="2000" b="1" dirty="0">
                <a:solidFill>
                  <a:srgbClr val="0070C0"/>
                </a:solidFill>
                <a:latin typeface="Arial Narrow" pitchFamily="34" charset="0"/>
              </a:rPr>
              <a:t>belirli bir kuvvetle zorlanmasıdır.</a:t>
            </a:r>
            <a:endParaRPr lang="tr-TR" sz="2000" b="1" dirty="0">
              <a:latin typeface="Arial Narrow" pitchFamily="34" charset="0"/>
            </a:endParaRPr>
          </a:p>
          <a:p>
            <a:r>
              <a:rPr lang="tr-TR" sz="2000" b="1" dirty="0">
                <a:solidFill>
                  <a:srgbClr val="0070C0"/>
                </a:solidFill>
                <a:latin typeface="Arial Black" panose="020B0A04020102020204" pitchFamily="34" charset="0"/>
              </a:rPr>
              <a:t>1- Hidrolik test </a:t>
            </a:r>
          </a:p>
          <a:p>
            <a:r>
              <a:rPr lang="tr-TR" sz="2000" dirty="0">
                <a:latin typeface="Arial Narrow" pitchFamily="34" charset="0"/>
              </a:rPr>
              <a:t> </a:t>
            </a:r>
            <a:r>
              <a:rPr lang="tr-TR" sz="2000" b="1" dirty="0">
                <a:latin typeface="Arial Narrow" pitchFamily="34" charset="0"/>
              </a:rPr>
              <a:t>Basınçlı kabın tamamının veya bir kısmının uygun şartlarda </a:t>
            </a:r>
            <a:r>
              <a:rPr lang="tr-TR" sz="2000" b="1" dirty="0">
                <a:solidFill>
                  <a:srgbClr val="FF0000"/>
                </a:solidFill>
                <a:latin typeface="Arial Narrow" pitchFamily="34" charset="0"/>
              </a:rPr>
              <a:t>bir </a:t>
            </a:r>
            <a:r>
              <a:rPr lang="tr-TR" sz="2000" b="1" dirty="0">
                <a:solidFill>
                  <a:srgbClr val="FF0000"/>
                </a:solidFill>
                <a:latin typeface="Arial Black" panose="020B0A04020102020204" pitchFamily="34" charset="0"/>
              </a:rPr>
              <a:t>sıvı</a:t>
            </a:r>
            <a:r>
              <a:rPr lang="tr-TR" sz="2000" b="1" dirty="0">
                <a:solidFill>
                  <a:srgbClr val="FF0000"/>
                </a:solidFill>
                <a:latin typeface="Arial Narrow" pitchFamily="34" charset="0"/>
              </a:rPr>
              <a:t> ile doldurulup basınçlandırılması</a:t>
            </a:r>
            <a:r>
              <a:rPr lang="tr-TR" sz="2000" b="1" dirty="0">
                <a:latin typeface="Arial Narrow" pitchFamily="34" charset="0"/>
              </a:rPr>
              <a:t>, izlenmesi ve boşaltılarak </a:t>
            </a:r>
            <a:r>
              <a:rPr lang="tr-TR" sz="2000" b="1" u="sng" dirty="0">
                <a:latin typeface="Arial Narrow" pitchFamily="34" charset="0"/>
              </a:rPr>
              <a:t>sonuçlarının incelenmesi  tekniğidi</a:t>
            </a:r>
            <a:r>
              <a:rPr lang="tr-TR" sz="2000" u="sng" dirty="0">
                <a:latin typeface="Arial Narrow" pitchFamily="34" charset="0"/>
              </a:rPr>
              <a:t>r.</a:t>
            </a:r>
          </a:p>
          <a:p>
            <a:r>
              <a:rPr lang="tr-TR" sz="2000" b="1" dirty="0">
                <a:solidFill>
                  <a:srgbClr val="0070C0"/>
                </a:solidFill>
                <a:latin typeface="Arial Black" panose="020B0A04020102020204" pitchFamily="34" charset="0"/>
              </a:rPr>
              <a:t>2- </a:t>
            </a:r>
            <a:r>
              <a:rPr lang="tr-TR" sz="2000" b="1" dirty="0" err="1">
                <a:solidFill>
                  <a:srgbClr val="0070C0"/>
                </a:solidFill>
                <a:latin typeface="Arial Black" panose="020B0A04020102020204" pitchFamily="34" charset="0"/>
              </a:rPr>
              <a:t>Pnömatik</a:t>
            </a:r>
            <a:r>
              <a:rPr lang="tr-TR" sz="2000" b="1" dirty="0">
                <a:solidFill>
                  <a:srgbClr val="0070C0"/>
                </a:solidFill>
                <a:latin typeface="Arial Black" panose="020B0A04020102020204" pitchFamily="34" charset="0"/>
              </a:rPr>
              <a:t> test </a:t>
            </a:r>
          </a:p>
          <a:p>
            <a:r>
              <a:rPr lang="tr-TR" sz="2000" dirty="0">
                <a:latin typeface="Arial Narrow" pitchFamily="34" charset="0"/>
              </a:rPr>
              <a:t> </a:t>
            </a:r>
            <a:r>
              <a:rPr lang="tr-TR" sz="2000" b="1" dirty="0">
                <a:latin typeface="Arial Narrow" pitchFamily="34" charset="0"/>
              </a:rPr>
              <a:t>Basınçlı kabın tamamının veya bir kısmının uygun şartlarda </a:t>
            </a:r>
            <a:r>
              <a:rPr lang="tr-TR" sz="2000" b="1" dirty="0">
                <a:solidFill>
                  <a:srgbClr val="FF0000"/>
                </a:solidFill>
                <a:latin typeface="Arial Narrow" pitchFamily="34" charset="0"/>
              </a:rPr>
              <a:t>bir </a:t>
            </a:r>
            <a:r>
              <a:rPr lang="tr-TR" sz="2000" b="1" dirty="0">
                <a:solidFill>
                  <a:srgbClr val="FF0000"/>
                </a:solidFill>
                <a:latin typeface="Arial Black" panose="020B0A04020102020204" pitchFamily="34" charset="0"/>
              </a:rPr>
              <a:t>gaz</a:t>
            </a:r>
            <a:r>
              <a:rPr lang="tr-TR" sz="2000" b="1" dirty="0">
                <a:solidFill>
                  <a:srgbClr val="FF0000"/>
                </a:solidFill>
                <a:latin typeface="Arial Narrow" pitchFamily="34" charset="0"/>
              </a:rPr>
              <a:t> ile doldurulup </a:t>
            </a:r>
            <a:r>
              <a:rPr lang="tr-TR" sz="2000" b="1" dirty="0">
                <a:latin typeface="Arial Narrow" pitchFamily="34" charset="0"/>
              </a:rPr>
              <a:t>sıkıştırılması, izlenmesi ve boşaltılarak sonuçlarının incelenmesi tekniğidir.</a:t>
            </a:r>
            <a:endParaRPr lang="tr-TR" sz="2000" dirty="0">
              <a:latin typeface="Arial Narrow" pitchFamily="34" charset="0"/>
            </a:endParaRPr>
          </a:p>
          <a:p>
            <a:pPr lvl="0"/>
            <a:r>
              <a:rPr lang="tr-TR" sz="2400" b="1" dirty="0">
                <a:solidFill>
                  <a:srgbClr val="009900"/>
                </a:solidFill>
                <a:latin typeface="Arial Black" panose="020B0A04020102020204" pitchFamily="34" charset="0"/>
              </a:rPr>
              <a:t>B- Zorlayıcı olmayan testler (</a:t>
            </a:r>
            <a:r>
              <a:rPr lang="tr-TR" sz="2400" b="1" dirty="0" err="1">
                <a:solidFill>
                  <a:srgbClr val="009900"/>
                </a:solidFill>
                <a:latin typeface="Arial Black" panose="020B0A04020102020204" pitchFamily="34" charset="0"/>
              </a:rPr>
              <a:t>non</a:t>
            </a:r>
            <a:r>
              <a:rPr lang="tr-TR" sz="2400" b="1" dirty="0">
                <a:solidFill>
                  <a:srgbClr val="009900"/>
                </a:solidFill>
                <a:latin typeface="Arial Black" panose="020B0A04020102020204" pitchFamily="34" charset="0"/>
              </a:rPr>
              <a:t> </a:t>
            </a:r>
            <a:r>
              <a:rPr lang="tr-TR" sz="2400" b="1" dirty="0" err="1">
                <a:solidFill>
                  <a:srgbClr val="009900"/>
                </a:solidFill>
                <a:latin typeface="Arial Black" panose="020B0A04020102020204" pitchFamily="34" charset="0"/>
              </a:rPr>
              <a:t>deformatif</a:t>
            </a:r>
            <a:r>
              <a:rPr lang="tr-TR" sz="2400" b="1" dirty="0">
                <a:solidFill>
                  <a:srgbClr val="009900"/>
                </a:solidFill>
                <a:latin typeface="Arial Black" panose="020B0A04020102020204" pitchFamily="34" charset="0"/>
              </a:rPr>
              <a:t>)</a:t>
            </a:r>
          </a:p>
          <a:p>
            <a:r>
              <a:rPr lang="tr-TR" sz="2000" b="1" dirty="0">
                <a:latin typeface="Arial Narrow" pitchFamily="34" charset="0"/>
              </a:rPr>
              <a:t>Basınçlı kabın </a:t>
            </a:r>
            <a:r>
              <a:rPr lang="tr-TR" sz="2000" b="1" u="sng" dirty="0">
                <a:solidFill>
                  <a:srgbClr val="FF0000"/>
                </a:solidFill>
                <a:latin typeface="Arial Black" panose="020B0A04020102020204" pitchFamily="34" charset="0"/>
              </a:rPr>
              <a:t>hassas yerlerinin </a:t>
            </a:r>
            <a:r>
              <a:rPr lang="tr-TR" sz="2000" b="1" dirty="0">
                <a:solidFill>
                  <a:srgbClr val="FF0000"/>
                </a:solidFill>
                <a:latin typeface="Arial Narrow" pitchFamily="34" charset="0"/>
              </a:rPr>
              <a:t>özel yöntemlerle incelenmesidir.</a:t>
            </a:r>
            <a:endParaRPr lang="tr-TR" sz="2000" b="1" dirty="0">
              <a:latin typeface="Arial Narrow" pitchFamily="34" charset="0"/>
            </a:endParaRPr>
          </a:p>
          <a:p>
            <a:r>
              <a:rPr lang="tr-TR" sz="2000" b="1" dirty="0">
                <a:latin typeface="Arial Narrow" pitchFamily="34" charset="0"/>
              </a:rPr>
              <a:t>Basınçlı kaba </a:t>
            </a:r>
            <a:r>
              <a:rPr lang="tr-TR" sz="2000" b="1" dirty="0">
                <a:solidFill>
                  <a:srgbClr val="FF0000"/>
                </a:solidFill>
                <a:latin typeface="Arial Narrow" pitchFamily="34" charset="0"/>
              </a:rPr>
              <a:t>zorlayıcı test tekniklerinin uygulanmasında sakınca görülmesi halinde uygulanırlar</a:t>
            </a:r>
            <a:r>
              <a:rPr lang="tr-TR" sz="2000" dirty="0">
                <a:solidFill>
                  <a:srgbClr val="FF0000"/>
                </a:solidFill>
                <a:latin typeface="Arial Narrow" pitchFamily="34" charset="0"/>
              </a:rPr>
              <a:t>.</a:t>
            </a:r>
          </a:p>
          <a:p>
            <a:pPr lvl="0"/>
            <a:r>
              <a:rPr lang="tr-TR" sz="2000" b="1" dirty="0">
                <a:solidFill>
                  <a:srgbClr val="0070C0"/>
                </a:solidFill>
                <a:latin typeface="Arial Black" panose="020B0A04020102020204" pitchFamily="34" charset="0"/>
              </a:rPr>
              <a:t>1- Gözle muayene testi </a:t>
            </a:r>
          </a:p>
          <a:p>
            <a:pPr lvl="0"/>
            <a:r>
              <a:rPr lang="tr-TR" sz="2000" b="1" dirty="0">
                <a:latin typeface="Arial Narrow" pitchFamily="34" charset="0"/>
              </a:rPr>
              <a:t>Malzeme üzerindeki </a:t>
            </a:r>
            <a:r>
              <a:rPr lang="tr-TR" sz="2000" b="1" dirty="0">
                <a:solidFill>
                  <a:srgbClr val="FF0000"/>
                </a:solidFill>
                <a:latin typeface="Arial Narrow" pitchFamily="34" charset="0"/>
              </a:rPr>
              <a:t>süreksizlik muayenesinin </a:t>
            </a:r>
            <a:r>
              <a:rPr lang="tr-TR" sz="2000" b="1" dirty="0">
                <a:latin typeface="Arial Narrow" pitchFamily="34" charset="0"/>
              </a:rPr>
              <a:t>(malzemenin form bütünlüğünü bozucu </a:t>
            </a:r>
          </a:p>
          <a:p>
            <a:pPr lvl="0"/>
            <a:r>
              <a:rPr lang="tr-TR" sz="2000" b="1" dirty="0">
                <a:latin typeface="Arial Narrow" pitchFamily="34" charset="0"/>
              </a:rPr>
              <a:t>herhangi bir kusurun araştırılmasının)</a:t>
            </a:r>
            <a:r>
              <a:rPr lang="tr-TR" sz="2000" b="1" dirty="0">
                <a:solidFill>
                  <a:srgbClr val="FF0000"/>
                </a:solidFill>
                <a:latin typeface="Arial Narrow" pitchFamily="34" charset="0"/>
              </a:rPr>
              <a:t> gözle</a:t>
            </a:r>
            <a:r>
              <a:rPr lang="tr-TR" sz="2000" b="1" dirty="0">
                <a:latin typeface="Arial Narrow" pitchFamily="34" charset="0"/>
              </a:rPr>
              <a:t> yapılması işlemidir.</a:t>
            </a:r>
          </a:p>
          <a:p>
            <a:r>
              <a:rPr lang="tr-TR" sz="2000" b="1" dirty="0">
                <a:latin typeface="Arial Narrow" pitchFamily="34" charset="0"/>
              </a:rPr>
              <a:t> </a:t>
            </a:r>
            <a:r>
              <a:rPr lang="tr-TR" sz="2000" b="1" dirty="0">
                <a:solidFill>
                  <a:srgbClr val="FF0000"/>
                </a:solidFill>
                <a:latin typeface="Arial Narrow" pitchFamily="34" charset="0"/>
              </a:rPr>
              <a:t>Zorlayıcı testlerden sonra da  bu test tekrar uygulanmalıdır.</a:t>
            </a:r>
          </a:p>
          <a:p>
            <a:pPr lvl="0"/>
            <a:r>
              <a:rPr lang="tr-TR" sz="2000" b="1" dirty="0">
                <a:solidFill>
                  <a:srgbClr val="0070C0"/>
                </a:solidFill>
                <a:latin typeface="Arial Black" panose="020B0A04020102020204" pitchFamily="34" charset="0"/>
              </a:rPr>
              <a:t>2- Sıvı sızdırma testi  (</a:t>
            </a:r>
            <a:r>
              <a:rPr lang="tr-TR" sz="2000" b="1" dirty="0" err="1">
                <a:solidFill>
                  <a:srgbClr val="0070C0"/>
                </a:solidFill>
                <a:latin typeface="Arial Black" panose="020B0A04020102020204" pitchFamily="34" charset="0"/>
              </a:rPr>
              <a:t>penetrasyon</a:t>
            </a:r>
            <a:r>
              <a:rPr lang="tr-TR" sz="2000" b="1" dirty="0">
                <a:solidFill>
                  <a:srgbClr val="0070C0"/>
                </a:solidFill>
                <a:latin typeface="Arial Black" panose="020B0A04020102020204" pitchFamily="34" charset="0"/>
              </a:rPr>
              <a:t> t.)</a:t>
            </a:r>
          </a:p>
          <a:p>
            <a:pPr lvl="0"/>
            <a:r>
              <a:rPr lang="tr-TR" sz="2000" b="1" dirty="0">
                <a:latin typeface="Arial Narrow" pitchFamily="34" charset="0"/>
              </a:rPr>
              <a:t>Özel hazırlanmış bir sıvının </a:t>
            </a:r>
            <a:r>
              <a:rPr lang="tr-TR" sz="2000" dirty="0">
                <a:latin typeface="Arial Narrow" pitchFamily="34" charset="0"/>
              </a:rPr>
              <a:t>muayene yüzeyine sürülmesi ve  </a:t>
            </a:r>
            <a:r>
              <a:rPr lang="tr-TR" sz="2000" b="1" dirty="0">
                <a:solidFill>
                  <a:srgbClr val="FF0000"/>
                </a:solidFill>
                <a:latin typeface="Arial Narrow" pitchFamily="34" charset="0"/>
              </a:rPr>
              <a:t>siyah ultraviyole ışını </a:t>
            </a:r>
            <a:r>
              <a:rPr lang="tr-TR" sz="2000" b="1" dirty="0">
                <a:latin typeface="Arial Narrow" pitchFamily="34" charset="0"/>
              </a:rPr>
              <a:t>altında </a:t>
            </a:r>
            <a:r>
              <a:rPr lang="tr-TR" sz="2000" dirty="0">
                <a:latin typeface="Arial Narrow" pitchFamily="34" charset="0"/>
              </a:rPr>
              <a:t>yüzeyin incelenmesi tekniğidir.</a:t>
            </a:r>
            <a:r>
              <a:rPr lang="tr-TR" sz="2000" b="1" dirty="0">
                <a:latin typeface="Arial Narrow" pitchFamily="34" charset="0"/>
              </a:rPr>
              <a:t> </a:t>
            </a:r>
          </a:p>
          <a:p>
            <a:pPr lvl="0"/>
            <a:endParaRPr lang="tr-TR" sz="2000" dirty="0">
              <a:latin typeface="Arial Narrow" pitchFamily="34" charset="0"/>
            </a:endParaRPr>
          </a:p>
        </p:txBody>
      </p:sp>
      <p:sp>
        <p:nvSpPr>
          <p:cNvPr id="3" name="Slayt Numarası Yer Tutucusu 2"/>
          <p:cNvSpPr>
            <a:spLocks noGrp="1"/>
          </p:cNvSpPr>
          <p:nvPr>
            <p:ph type="sldNum" sz="quarter" idx="12"/>
          </p:nvPr>
        </p:nvSpPr>
        <p:spPr/>
        <p:txBody>
          <a:bodyPr/>
          <a:lstStyle/>
          <a:p>
            <a:fld id="{9E8EC667-954C-42D1-86DC-A819E1C18EE6}" type="slidenum">
              <a:rPr lang="tr-TR" smtClean="0"/>
              <a:pPr/>
              <a:t>58</a:t>
            </a:fld>
            <a:endParaRPr lang="tr-TR"/>
          </a:p>
        </p:txBody>
      </p:sp>
    </p:spTree>
    <p:extLst>
      <p:ext uri="{BB962C8B-B14F-4D97-AF65-F5344CB8AC3E}">
        <p14:creationId xmlns:p14="http://schemas.microsoft.com/office/powerpoint/2010/main" val="1189043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Dikdörtgen"/>
          <p:cNvSpPr/>
          <p:nvPr/>
        </p:nvSpPr>
        <p:spPr>
          <a:xfrm>
            <a:off x="179512" y="404664"/>
            <a:ext cx="8280920" cy="6063198"/>
          </a:xfrm>
          <a:prstGeom prst="rect">
            <a:avLst/>
          </a:prstGeom>
        </p:spPr>
        <p:txBody>
          <a:bodyPr wrap="square">
            <a:spAutoFit/>
          </a:bodyPr>
          <a:lstStyle/>
          <a:p>
            <a:pPr lvl="0"/>
            <a:r>
              <a:rPr lang="tr-TR" sz="2000" b="1" dirty="0">
                <a:solidFill>
                  <a:srgbClr val="0070C0"/>
                </a:solidFill>
                <a:latin typeface="Arial Black" panose="020B0A04020102020204" pitchFamily="34" charset="0"/>
              </a:rPr>
              <a:t>3- Manyetik partikül testi </a:t>
            </a:r>
          </a:p>
          <a:p>
            <a:pPr lvl="0"/>
            <a:r>
              <a:rPr lang="tr-TR" sz="2000" b="1" dirty="0">
                <a:solidFill>
                  <a:srgbClr val="00B0F0"/>
                </a:solidFill>
                <a:latin typeface="Arial Black" panose="020B0A04020102020204" pitchFamily="34" charset="0"/>
              </a:rPr>
              <a:t>a) Islak </a:t>
            </a:r>
            <a:r>
              <a:rPr lang="tr-TR" sz="2000" b="1" dirty="0" err="1">
                <a:solidFill>
                  <a:srgbClr val="00B0F0"/>
                </a:solidFill>
                <a:latin typeface="Arial Black" panose="020B0A04020102020204" pitchFamily="34" charset="0"/>
              </a:rPr>
              <a:t>floor</a:t>
            </a:r>
            <a:r>
              <a:rPr lang="tr-TR" sz="2000" b="1" dirty="0">
                <a:solidFill>
                  <a:srgbClr val="00B0F0"/>
                </a:solidFill>
                <a:latin typeface="Arial Black" panose="020B0A04020102020204" pitchFamily="34" charset="0"/>
              </a:rPr>
              <a:t> ışığı manyetik partikül testi </a:t>
            </a:r>
          </a:p>
          <a:p>
            <a:r>
              <a:rPr lang="tr-TR" sz="2400" b="1" dirty="0">
                <a:latin typeface="Arial Narrow" pitchFamily="34" charset="0"/>
              </a:rPr>
              <a:t>Bu metot süreksizliklerin manyetik kuvvet çizgilerini bozması esası üzerine kurulmuştur.</a:t>
            </a:r>
          </a:p>
          <a:p>
            <a:r>
              <a:rPr lang="tr-TR" sz="2400" b="1" dirty="0">
                <a:latin typeface="Arial Narrow" pitchFamily="34" charset="0"/>
              </a:rPr>
              <a:t>Not : Bu test yalnızca manyetik malzemelere uygulanabilir. </a:t>
            </a:r>
            <a:r>
              <a:rPr lang="tr-TR" sz="2400" b="1" u="sng" dirty="0">
                <a:latin typeface="Arial Narrow" pitchFamily="34" charset="0"/>
              </a:rPr>
              <a:t>Köşelerde ve kaynak yerlerinde yanıltıcı netice verebilir.</a:t>
            </a:r>
          </a:p>
          <a:p>
            <a:endParaRPr lang="tr-TR" sz="2000" u="sng" dirty="0">
              <a:latin typeface="Arial Narrow" pitchFamily="34" charset="0"/>
            </a:endParaRPr>
          </a:p>
          <a:p>
            <a:pPr lvl="0"/>
            <a:r>
              <a:rPr lang="tr-TR" sz="2000" b="1" dirty="0">
                <a:solidFill>
                  <a:srgbClr val="0070C0"/>
                </a:solidFill>
                <a:latin typeface="Arial Black" panose="020B0A04020102020204" pitchFamily="34" charset="0"/>
              </a:rPr>
              <a:t>4- Radyografi testi </a:t>
            </a:r>
          </a:p>
          <a:p>
            <a:pPr lvl="0"/>
            <a:r>
              <a:rPr lang="tr-TR" sz="2400" b="1" dirty="0">
                <a:latin typeface="Arial Narrow" pitchFamily="34" charset="0"/>
              </a:rPr>
              <a:t>Bu metot; </a:t>
            </a:r>
            <a:r>
              <a:rPr lang="tr-TR" sz="2400" b="1" dirty="0">
                <a:solidFill>
                  <a:srgbClr val="FF0000"/>
                </a:solidFill>
                <a:latin typeface="Arial Narrow" pitchFamily="34" charset="0"/>
              </a:rPr>
              <a:t>x veya gama  ışınlarının, </a:t>
            </a:r>
            <a:r>
              <a:rPr lang="tr-TR" sz="2400" b="1" dirty="0">
                <a:latin typeface="Arial Narrow" pitchFamily="34" charset="0"/>
              </a:rPr>
              <a:t>malzemedeki süreksizlik durumunda film negatifleri üzerinde </a:t>
            </a:r>
            <a:r>
              <a:rPr lang="tr-TR" sz="2400" b="1" dirty="0">
                <a:solidFill>
                  <a:srgbClr val="FF0000"/>
                </a:solidFill>
                <a:latin typeface="Arial Narrow" pitchFamily="34" charset="0"/>
              </a:rPr>
              <a:t>daha koyu alanlar oluşturması </a:t>
            </a:r>
            <a:r>
              <a:rPr lang="tr-TR" sz="2400" b="1" dirty="0">
                <a:latin typeface="Arial Narrow" pitchFamily="34" charset="0"/>
              </a:rPr>
              <a:t>tekniğine dayanılarak geliştirilmiştir.</a:t>
            </a:r>
          </a:p>
          <a:p>
            <a:pPr lvl="0"/>
            <a:endParaRPr lang="tr-TR" sz="2400" dirty="0">
              <a:latin typeface="Arial Narrow" pitchFamily="34" charset="0"/>
            </a:endParaRPr>
          </a:p>
          <a:p>
            <a:pPr lvl="0"/>
            <a:r>
              <a:rPr lang="tr-TR" sz="2400" b="1" dirty="0">
                <a:solidFill>
                  <a:srgbClr val="0070C0"/>
                </a:solidFill>
                <a:latin typeface="Arial Black" panose="020B0A04020102020204" pitchFamily="34" charset="0"/>
              </a:rPr>
              <a:t>5- </a:t>
            </a:r>
            <a:r>
              <a:rPr lang="tr-TR" sz="2400" b="1" dirty="0" err="1">
                <a:solidFill>
                  <a:srgbClr val="0070C0"/>
                </a:solidFill>
                <a:latin typeface="Arial Black" panose="020B0A04020102020204" pitchFamily="34" charset="0"/>
              </a:rPr>
              <a:t>Ultrasonik</a:t>
            </a:r>
            <a:r>
              <a:rPr lang="tr-TR" sz="2400" b="1" dirty="0">
                <a:solidFill>
                  <a:srgbClr val="0070C0"/>
                </a:solidFill>
                <a:latin typeface="Arial Black" panose="020B0A04020102020204" pitchFamily="34" charset="0"/>
              </a:rPr>
              <a:t> test </a:t>
            </a:r>
          </a:p>
          <a:p>
            <a:pPr lvl="0"/>
            <a:r>
              <a:rPr lang="tr-TR" sz="2400" b="1" dirty="0">
                <a:latin typeface="Arial Narrow" pitchFamily="34" charset="0"/>
              </a:rPr>
              <a:t>Malzeme üzerine </a:t>
            </a:r>
            <a:r>
              <a:rPr lang="tr-TR" sz="2400" b="1" dirty="0">
                <a:solidFill>
                  <a:srgbClr val="FF0000"/>
                </a:solidFill>
                <a:latin typeface="Arial Narrow" pitchFamily="34" charset="0"/>
              </a:rPr>
              <a:t>yönlendirilen (</a:t>
            </a:r>
            <a:r>
              <a:rPr lang="tr-TR" sz="2400" b="1" dirty="0" err="1">
                <a:solidFill>
                  <a:srgbClr val="FF0000"/>
                </a:solidFill>
                <a:latin typeface="Arial Narrow" pitchFamily="34" charset="0"/>
              </a:rPr>
              <a:t>ultrasonik</a:t>
            </a:r>
            <a:r>
              <a:rPr lang="tr-TR" sz="2400" b="1" dirty="0">
                <a:solidFill>
                  <a:srgbClr val="FF0000"/>
                </a:solidFill>
                <a:latin typeface="Arial Narrow" pitchFamily="34" charset="0"/>
              </a:rPr>
              <a:t>) ses dalgalarının, </a:t>
            </a:r>
            <a:r>
              <a:rPr lang="tr-TR" sz="2400" b="1" dirty="0">
                <a:latin typeface="Arial Narrow" pitchFamily="34" charset="0"/>
              </a:rPr>
              <a:t>malzemedeki süreksizliklerden </a:t>
            </a:r>
            <a:r>
              <a:rPr lang="tr-TR" sz="2400" b="1" dirty="0">
                <a:solidFill>
                  <a:srgbClr val="FF0000"/>
                </a:solidFill>
                <a:latin typeface="Arial Narrow" pitchFamily="34" charset="0"/>
              </a:rPr>
              <a:t>farklı yansıması </a:t>
            </a:r>
            <a:r>
              <a:rPr lang="tr-TR" sz="2400" b="1" dirty="0">
                <a:latin typeface="Arial Narrow" pitchFamily="34" charset="0"/>
              </a:rPr>
              <a:t>temeli üzerine kurulmuştur. </a:t>
            </a:r>
          </a:p>
          <a:p>
            <a:pPr lvl="0"/>
            <a:endParaRPr lang="tr-TR" sz="2000" b="1" dirty="0">
              <a:latin typeface="Arial Narrow" pitchFamily="34" charset="0"/>
            </a:endParaRPr>
          </a:p>
        </p:txBody>
      </p:sp>
      <p:sp>
        <p:nvSpPr>
          <p:cNvPr id="3" name="Slayt Numarası Yer Tutucusu 2"/>
          <p:cNvSpPr>
            <a:spLocks noGrp="1"/>
          </p:cNvSpPr>
          <p:nvPr>
            <p:ph type="sldNum" sz="quarter" idx="12"/>
          </p:nvPr>
        </p:nvSpPr>
        <p:spPr/>
        <p:txBody>
          <a:bodyPr/>
          <a:lstStyle/>
          <a:p>
            <a:fld id="{9E8EC667-954C-42D1-86DC-A819E1C18EE6}" type="slidenum">
              <a:rPr lang="tr-TR" smtClean="0"/>
              <a:pPr/>
              <a:t>59</a:t>
            </a:fld>
            <a:endParaRPr lang="tr-TR"/>
          </a:p>
        </p:txBody>
      </p:sp>
    </p:spTree>
    <p:extLst>
      <p:ext uri="{BB962C8B-B14F-4D97-AF65-F5344CB8AC3E}">
        <p14:creationId xmlns:p14="http://schemas.microsoft.com/office/powerpoint/2010/main" val="1935308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a:t>İş Sağlığı ve Güvenliği</a:t>
            </a:r>
          </a:p>
        </p:txBody>
      </p:sp>
      <p:sp>
        <p:nvSpPr>
          <p:cNvPr id="3" name="2 İçerik Yer Tutucusu"/>
          <p:cNvSpPr>
            <a:spLocks noGrp="1"/>
          </p:cNvSpPr>
          <p:nvPr>
            <p:ph idx="1"/>
          </p:nvPr>
        </p:nvSpPr>
        <p:spPr/>
        <p:txBody>
          <a:bodyPr/>
          <a:lstStyle/>
          <a:p>
            <a:r>
              <a:rPr lang="tr-TR" dirty="0"/>
              <a:t>Kaza olduktan sonra konuyu ele alan değil, kaza olasılıklarını ortadan kaldırmaya yönelik çalışmalar yapan teknik bir bilim dalıdır.</a:t>
            </a:r>
          </a:p>
          <a:p>
            <a:r>
              <a:rPr lang="tr-TR" dirty="0"/>
              <a:t>Bu çalışmaları esas alarak işverene, kamu hukuku temelinde getirilen yükümlere ilişkin hukuk kurallarının bütünüdür.</a:t>
            </a:r>
          </a:p>
        </p:txBody>
      </p:sp>
      <p:sp>
        <p:nvSpPr>
          <p:cNvPr id="4" name="3 Altbilgi Yer Tutucusu"/>
          <p:cNvSpPr>
            <a:spLocks noGrp="1"/>
          </p:cNvSpPr>
          <p:nvPr>
            <p:ph type="ftr" sz="quarter" idx="11"/>
          </p:nvPr>
        </p:nvSpPr>
        <p:spPr/>
        <p:txBody>
          <a:bodyPr/>
          <a:lstStyle/>
          <a:p>
            <a:r>
              <a:rPr lang="tr-TR"/>
              <a:t>Maltepe Üniversitesi/2018</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title"/>
          </p:nvPr>
        </p:nvSpPr>
        <p:spPr/>
        <p:txBody>
          <a:bodyPr/>
          <a:lstStyle/>
          <a:p>
            <a:r>
              <a:rPr lang="tr-TR" dirty="0">
                <a:latin typeface="+mj-lt"/>
              </a:rPr>
              <a:t>.</a:t>
            </a:r>
          </a:p>
        </p:txBody>
      </p:sp>
      <p:sp>
        <p:nvSpPr>
          <p:cNvPr id="5" name="İçerik Yer Tutucusu 4"/>
          <p:cNvSpPr>
            <a:spLocks noGrp="1"/>
          </p:cNvSpPr>
          <p:nvPr>
            <p:ph idx="1"/>
          </p:nvPr>
        </p:nvSpPr>
        <p:spPr>
          <a:xfrm>
            <a:off x="179512" y="620688"/>
            <a:ext cx="8445624" cy="5904656"/>
          </a:xfrm>
        </p:spPr>
        <p:txBody>
          <a:bodyPr>
            <a:normAutofit fontScale="77500" lnSpcReduction="20000"/>
          </a:bodyPr>
          <a:lstStyle/>
          <a:p>
            <a:pPr marL="0" indent="0">
              <a:buNone/>
            </a:pPr>
            <a:r>
              <a:rPr lang="tr-TR" b="1" dirty="0">
                <a:latin typeface="+mj-lt"/>
              </a:rPr>
              <a:t>BAZI ÖNEMLİ NOTLAR</a:t>
            </a:r>
            <a:endParaRPr lang="tr-TR" dirty="0">
              <a:latin typeface="+mj-lt"/>
            </a:endParaRPr>
          </a:p>
          <a:p>
            <a:pPr marL="0" indent="0">
              <a:buNone/>
            </a:pPr>
            <a:r>
              <a:rPr lang="tr-TR" sz="2900" b="1" dirty="0">
                <a:latin typeface="+mj-lt"/>
              </a:rPr>
              <a:t>Normal şartlarda deniz seviyesinde basınç en yüksektir.</a:t>
            </a:r>
          </a:p>
          <a:p>
            <a:pPr marL="0" indent="0">
              <a:buNone/>
            </a:pPr>
            <a:endParaRPr lang="tr-TR" sz="2900" b="1" dirty="0">
              <a:latin typeface="+mj-lt"/>
            </a:endParaRPr>
          </a:p>
          <a:p>
            <a:pPr marL="0" indent="0">
              <a:buNone/>
            </a:pPr>
            <a:r>
              <a:rPr lang="tr-TR" sz="2900" b="1" dirty="0">
                <a:latin typeface="+mj-lt"/>
              </a:rPr>
              <a:t> Basıncın dört atmosferi aşması durumunda, insan vücudunda azot narkozu oluşur.</a:t>
            </a:r>
          </a:p>
          <a:p>
            <a:pPr marL="0" indent="0">
              <a:buNone/>
            </a:pPr>
            <a:endParaRPr lang="tr-TR" sz="2900" b="1" dirty="0">
              <a:latin typeface="+mj-lt"/>
            </a:endParaRPr>
          </a:p>
          <a:p>
            <a:pPr marL="0" indent="0">
              <a:buNone/>
            </a:pPr>
            <a:r>
              <a:rPr lang="tr-TR" sz="2900" b="1" dirty="0">
                <a:latin typeface="+mj-lt"/>
              </a:rPr>
              <a:t>İnsan organizmasında sağlık sorunlarına neden olan basınç ,4,5 N/cm2 den yüksek olan basınçtır.</a:t>
            </a:r>
          </a:p>
          <a:p>
            <a:pPr marL="0" indent="0">
              <a:buNone/>
            </a:pPr>
            <a:endParaRPr lang="tr-TR" sz="2900" b="1" dirty="0">
              <a:latin typeface="+mj-lt"/>
            </a:endParaRPr>
          </a:p>
          <a:p>
            <a:pPr marL="0" indent="0">
              <a:buNone/>
            </a:pPr>
            <a:r>
              <a:rPr lang="tr-TR" sz="2900" b="1" dirty="0">
                <a:latin typeface="+mj-lt"/>
              </a:rPr>
              <a:t>Benzin tankları basınçlı kap değildir.</a:t>
            </a:r>
          </a:p>
          <a:p>
            <a:pPr marL="0" indent="0">
              <a:buNone/>
            </a:pPr>
            <a:endParaRPr lang="tr-TR" sz="2900" b="1" dirty="0">
              <a:latin typeface="+mj-lt"/>
            </a:endParaRPr>
          </a:p>
          <a:p>
            <a:pPr marL="0" indent="0">
              <a:buNone/>
            </a:pPr>
            <a:r>
              <a:rPr lang="tr-TR" sz="2900" b="1" dirty="0">
                <a:latin typeface="+mj-lt"/>
              </a:rPr>
              <a:t>Oksijen tüplerinin valf ağızları sağ vida dişlidir.</a:t>
            </a:r>
          </a:p>
          <a:p>
            <a:pPr marL="0" indent="0">
              <a:buNone/>
            </a:pPr>
            <a:endParaRPr lang="tr-TR" sz="2900" b="1" dirty="0">
              <a:latin typeface="+mj-lt"/>
            </a:endParaRPr>
          </a:p>
          <a:p>
            <a:pPr marL="0" indent="0">
              <a:buNone/>
            </a:pPr>
            <a:r>
              <a:rPr lang="tr-TR" sz="2900" b="1" dirty="0">
                <a:latin typeface="+mj-lt"/>
              </a:rPr>
              <a:t>Sıcak su kazanlarının emniyet donanımında patlama kapağı yer almaz.</a:t>
            </a:r>
          </a:p>
          <a:p>
            <a:pPr marL="0" indent="0">
              <a:buNone/>
            </a:pPr>
            <a:endParaRPr lang="tr-TR" sz="2900" b="1" dirty="0">
              <a:latin typeface="+mj-lt"/>
            </a:endParaRPr>
          </a:p>
          <a:p>
            <a:pPr marL="0" indent="0">
              <a:buNone/>
            </a:pPr>
            <a:r>
              <a:rPr lang="tr-TR" sz="2900" b="1" dirty="0">
                <a:latin typeface="+mj-lt"/>
              </a:rPr>
              <a:t> Basınçlı kaplarda en az  2  tane güvenlik vanası vardır</a:t>
            </a:r>
          </a:p>
          <a:p>
            <a:pPr marL="0" indent="0">
              <a:buNone/>
            </a:pPr>
            <a:endParaRPr lang="tr-TR" sz="2900" dirty="0">
              <a:latin typeface="+mj-lt"/>
            </a:endParaRPr>
          </a:p>
          <a:p>
            <a:pPr marL="0" indent="0">
              <a:buNone/>
            </a:pPr>
            <a:endParaRPr lang="tr-TR" sz="2400" dirty="0">
              <a:latin typeface="+mj-lt"/>
            </a:endParaRPr>
          </a:p>
          <a:p>
            <a:pPr marL="0" indent="0">
              <a:buNone/>
            </a:pPr>
            <a:endParaRPr lang="tr-TR" sz="2400" dirty="0">
              <a:latin typeface="+mj-lt"/>
            </a:endParaRPr>
          </a:p>
        </p:txBody>
      </p:sp>
      <p:sp>
        <p:nvSpPr>
          <p:cNvPr id="2" name="Slayt Numarası Yer Tutucusu 1"/>
          <p:cNvSpPr>
            <a:spLocks noGrp="1"/>
          </p:cNvSpPr>
          <p:nvPr>
            <p:ph type="sldNum" sz="quarter" idx="12"/>
          </p:nvPr>
        </p:nvSpPr>
        <p:spPr/>
        <p:txBody>
          <a:bodyPr/>
          <a:lstStyle/>
          <a:p>
            <a:fld id="{9E8EC667-954C-42D1-86DC-A819E1C18EE6}" type="slidenum">
              <a:rPr lang="tr-TR" smtClean="0"/>
              <a:pPr/>
              <a:t>60</a:t>
            </a:fld>
            <a:endParaRPr lang="tr-TR"/>
          </a:p>
        </p:txBody>
      </p:sp>
    </p:spTree>
    <p:extLst>
      <p:ext uri="{BB962C8B-B14F-4D97-AF65-F5344CB8AC3E}">
        <p14:creationId xmlns:p14="http://schemas.microsoft.com/office/powerpoint/2010/main" val="9279492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79512" y="188640"/>
            <a:ext cx="8280920" cy="6480720"/>
          </a:xfrm>
        </p:spPr>
        <p:txBody>
          <a:bodyPr>
            <a:noAutofit/>
          </a:bodyPr>
          <a:lstStyle/>
          <a:p>
            <a:pPr marL="0" indent="0">
              <a:buNone/>
            </a:pPr>
            <a:r>
              <a:rPr lang="tr-TR" sz="2000" b="1" dirty="0">
                <a:latin typeface="+mj-lt"/>
              </a:rPr>
              <a:t>AT doğrulamasının yapısı ile ilgili yönetmelik hükümlerine göre yapılan doğrulama işlemleri şunlardır :</a:t>
            </a:r>
          </a:p>
          <a:p>
            <a:pPr marL="352425" indent="-176213">
              <a:buNone/>
            </a:pPr>
            <a:r>
              <a:rPr lang="tr-TR" sz="2000" b="1" dirty="0">
                <a:latin typeface="+mj-lt"/>
              </a:rPr>
              <a:t> -</a:t>
            </a:r>
            <a:r>
              <a:rPr lang="tr-TR" sz="2000" b="1" i="1" dirty="0">
                <a:solidFill>
                  <a:srgbClr val="0070C0"/>
                </a:solidFill>
                <a:latin typeface="+mj-lt"/>
              </a:rPr>
              <a:t>Tasarım hesaplamalarının imalat metodunun, işçiliğin ve kullanılan malzemenin kontrolü</a:t>
            </a:r>
          </a:p>
          <a:p>
            <a:pPr marL="176213" indent="0">
              <a:buNone/>
            </a:pPr>
            <a:r>
              <a:rPr lang="tr-TR" sz="2000" b="1" i="1" dirty="0">
                <a:solidFill>
                  <a:srgbClr val="0070C0"/>
                </a:solidFill>
                <a:latin typeface="+mj-lt"/>
              </a:rPr>
              <a:t> - Aksesuar bakımı</a:t>
            </a:r>
          </a:p>
          <a:p>
            <a:pPr marL="176213" indent="0">
              <a:buNone/>
            </a:pPr>
            <a:r>
              <a:rPr lang="tr-TR" sz="2000" b="1" i="1" dirty="0">
                <a:solidFill>
                  <a:srgbClr val="0070C0"/>
                </a:solidFill>
                <a:latin typeface="+mj-lt"/>
              </a:rPr>
              <a:t> - Basınç testi</a:t>
            </a:r>
          </a:p>
          <a:p>
            <a:pPr marL="176213" indent="0">
              <a:buNone/>
            </a:pPr>
            <a:r>
              <a:rPr lang="tr-TR" sz="2000" b="1" dirty="0">
                <a:latin typeface="+mj-lt"/>
              </a:rPr>
              <a:t>----------------------</a:t>
            </a:r>
          </a:p>
          <a:p>
            <a:pPr marL="0" indent="0" fontAlgn="base">
              <a:buNone/>
            </a:pPr>
            <a:r>
              <a:rPr lang="tr-TR" sz="2000" b="1" dirty="0">
                <a:latin typeface="+mj-lt"/>
              </a:rPr>
              <a:t>Basınçlı kapların periyodik kontrol formlarında imalatçı firmanın bilgilerinin bulunmasına gerek yoktur.</a:t>
            </a:r>
            <a:br>
              <a:rPr lang="tr-TR" sz="2000" b="1" dirty="0">
                <a:latin typeface="+mj-lt"/>
              </a:rPr>
            </a:br>
            <a:r>
              <a:rPr lang="tr-TR" sz="2000" b="1" dirty="0">
                <a:latin typeface="+mj-lt"/>
              </a:rPr>
              <a:t>Basınçlı Ekipmanlar Yönetmeliği maksimum izin verilebilen basıncı 0,5 bar 'dan küçük olan basınçlı ekipmanları  kapsamaz.</a:t>
            </a:r>
          </a:p>
          <a:p>
            <a:pPr marL="0" indent="0" fontAlgn="base"/>
            <a:r>
              <a:rPr lang="tr-TR" sz="2000" b="1" dirty="0">
                <a:latin typeface="+mj-lt"/>
              </a:rPr>
              <a:t>Basit Basınçlı Kaplar Yönetmeliği Radyoaktif yayılıma neden olabilecek nükleer amaçlar için kullanılmak üzere tasarımlanmış kapları kapsamaz.</a:t>
            </a:r>
            <a:br>
              <a:rPr lang="tr-TR" sz="2000" b="1" dirty="0">
                <a:latin typeface="+mj-lt"/>
              </a:rPr>
            </a:br>
            <a:r>
              <a:rPr lang="tr-TR" sz="2000" b="1" dirty="0">
                <a:latin typeface="+mj-lt"/>
              </a:rPr>
              <a:t>Basit Basınçlı Kapılar Yönetmeliği'ne göre basınç altında kabın direncine katkıda bulunan parçalar ve donanımlar </a:t>
            </a:r>
            <a:r>
              <a:rPr lang="tr-TR" sz="2000" b="1" dirty="0" err="1">
                <a:latin typeface="+mj-lt"/>
              </a:rPr>
              <a:t>alaşımsız</a:t>
            </a:r>
            <a:r>
              <a:rPr lang="tr-TR" sz="2000" b="1" dirty="0">
                <a:latin typeface="+mj-lt"/>
              </a:rPr>
              <a:t> çelikten veya </a:t>
            </a:r>
            <a:r>
              <a:rPr lang="tr-TR" sz="2000" b="1" dirty="0" err="1">
                <a:latin typeface="+mj-lt"/>
              </a:rPr>
              <a:t>alaşımsız</a:t>
            </a:r>
            <a:r>
              <a:rPr lang="tr-TR" sz="2000" b="1" dirty="0">
                <a:latin typeface="+mj-lt"/>
              </a:rPr>
              <a:t> alüminyumdan veya yaşlandıkça sertleşmeyen alüminyum alaşımdan imal edilmelidir</a:t>
            </a:r>
          </a:p>
        </p:txBody>
      </p:sp>
      <p:sp>
        <p:nvSpPr>
          <p:cNvPr id="4" name="Slayt Numarası Yer Tutucusu 3"/>
          <p:cNvSpPr>
            <a:spLocks noGrp="1"/>
          </p:cNvSpPr>
          <p:nvPr>
            <p:ph type="sldNum" sz="quarter" idx="12"/>
          </p:nvPr>
        </p:nvSpPr>
        <p:spPr/>
        <p:txBody>
          <a:bodyPr/>
          <a:lstStyle/>
          <a:p>
            <a:fld id="{9E8EC667-954C-42D1-86DC-A819E1C18EE6}" type="slidenum">
              <a:rPr lang="tr-TR" smtClean="0"/>
              <a:pPr/>
              <a:t>61</a:t>
            </a:fld>
            <a:endParaRPr lang="tr-TR"/>
          </a:p>
        </p:txBody>
      </p:sp>
    </p:spTree>
    <p:extLst>
      <p:ext uri="{BB962C8B-B14F-4D97-AF65-F5344CB8AC3E}">
        <p14:creationId xmlns:p14="http://schemas.microsoft.com/office/powerpoint/2010/main" val="20375561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p:cNvSpPr>
            <a:spLocks noGrp="1"/>
          </p:cNvSpPr>
          <p:nvPr>
            <p:ph type="ctrTitle"/>
          </p:nvPr>
        </p:nvSpPr>
        <p:spPr>
          <a:xfrm>
            <a:off x="395536" y="1052736"/>
            <a:ext cx="7772400" cy="1800200"/>
          </a:xfrm>
        </p:spPr>
        <p:txBody>
          <a:bodyPr/>
          <a:lstStyle/>
          <a:p>
            <a:r>
              <a:rPr lang="tr-TR" b="1" dirty="0">
                <a:solidFill>
                  <a:schemeClr val="tx1"/>
                </a:solidFill>
                <a:latin typeface="+mj-lt"/>
                <a:cs typeface="Arial" panose="020B0604020202020204" pitchFamily="34" charset="0"/>
              </a:rPr>
              <a:t>BASINÇLI TÜPLERLE İLGİLİ ÖNEMLİ HUSUSLAR</a:t>
            </a:r>
          </a:p>
        </p:txBody>
      </p:sp>
      <p:sp>
        <p:nvSpPr>
          <p:cNvPr id="2" name="Slayt Numarası Yer Tutucusu 1"/>
          <p:cNvSpPr>
            <a:spLocks noGrp="1"/>
          </p:cNvSpPr>
          <p:nvPr>
            <p:ph type="sldNum" sz="quarter" idx="12"/>
          </p:nvPr>
        </p:nvSpPr>
        <p:spPr/>
        <p:txBody>
          <a:bodyPr/>
          <a:lstStyle/>
          <a:p>
            <a:fld id="{9E8EC667-954C-42D1-86DC-A819E1C18EE6}" type="slidenum">
              <a:rPr lang="tr-TR" smtClean="0"/>
              <a:pPr/>
              <a:t>62</a:t>
            </a:fld>
            <a:endParaRPr lang="tr-T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6" y="2708920"/>
            <a:ext cx="5544616"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18930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idx="1"/>
          </p:nvPr>
        </p:nvSpPr>
        <p:spPr>
          <a:xfrm>
            <a:off x="179512" y="188912"/>
            <a:ext cx="8280920" cy="6408439"/>
          </a:xfrm>
        </p:spPr>
        <p:txBody>
          <a:bodyPr>
            <a:normAutofit/>
          </a:bodyPr>
          <a:lstStyle/>
          <a:p>
            <a:pPr algn="ctr" eaLnBrk="1" hangingPunct="1">
              <a:lnSpc>
                <a:spcPct val="150000"/>
              </a:lnSpc>
              <a:spcBef>
                <a:spcPct val="0"/>
              </a:spcBef>
              <a:buFont typeface="Wingdings" pitchFamily="2" charset="2"/>
              <a:buNone/>
            </a:pPr>
            <a:r>
              <a:rPr lang="tr-TR" altLang="tr-TR" sz="800" dirty="0">
                <a:latin typeface="+mj-lt"/>
              </a:rPr>
              <a:t> </a:t>
            </a:r>
          </a:p>
          <a:p>
            <a:pPr eaLnBrk="1" hangingPunct="1">
              <a:spcBef>
                <a:spcPct val="0"/>
              </a:spcBef>
            </a:pPr>
            <a:r>
              <a:rPr lang="tr-TR" altLang="tr-TR" sz="2400" dirty="0">
                <a:latin typeface="+mj-lt"/>
              </a:rPr>
              <a:t>Basınçlı gaz tüpleri sadece </a:t>
            </a:r>
            <a:r>
              <a:rPr lang="tr-TR" altLang="tr-TR" sz="2400" b="1" dirty="0">
                <a:latin typeface="+mj-lt"/>
              </a:rPr>
              <a:t>yetkili kişilerce taşınmalı ve kullanılmalıdır</a:t>
            </a:r>
            <a:r>
              <a:rPr lang="tr-TR" altLang="tr-TR" sz="2400" b="1" dirty="0">
                <a:solidFill>
                  <a:srgbClr val="FF0000"/>
                </a:solidFill>
                <a:latin typeface="+mj-lt"/>
              </a:rPr>
              <a:t>.  </a:t>
            </a:r>
            <a:r>
              <a:rPr lang="tr-TR" altLang="tr-TR" sz="2400" dirty="0">
                <a:latin typeface="+mj-lt"/>
              </a:rPr>
              <a:t>Depolamada basınçlı gazların depolanmasına yönelik tüm kurallara uyulmalıdır.</a:t>
            </a:r>
            <a:r>
              <a:rPr lang="tr-TR" altLang="tr-TR" sz="2400" b="1" dirty="0">
                <a:latin typeface="+mj-lt"/>
              </a:rPr>
              <a:t> </a:t>
            </a:r>
          </a:p>
          <a:p>
            <a:pPr eaLnBrk="1" hangingPunct="1">
              <a:spcBef>
                <a:spcPct val="0"/>
              </a:spcBef>
            </a:pPr>
            <a:endParaRPr lang="tr-TR" altLang="tr-TR" sz="2400" b="1" dirty="0">
              <a:latin typeface="+mj-lt"/>
            </a:endParaRPr>
          </a:p>
          <a:p>
            <a:pPr lvl="0">
              <a:spcBef>
                <a:spcPct val="0"/>
              </a:spcBef>
            </a:pPr>
            <a:r>
              <a:rPr lang="tr-TR" altLang="tr-TR" sz="2400" dirty="0">
                <a:latin typeface="+mj-lt"/>
              </a:rPr>
              <a:t>Tüplerin üzerindeki </a:t>
            </a:r>
            <a:r>
              <a:rPr lang="tr-TR" altLang="tr-TR" sz="2400" b="1" dirty="0">
                <a:solidFill>
                  <a:srgbClr val="FF0000"/>
                </a:solidFill>
                <a:latin typeface="+mj-lt"/>
              </a:rPr>
              <a:t>etiketler sökülmemeli </a:t>
            </a:r>
            <a:r>
              <a:rPr lang="tr-TR" altLang="tr-TR" sz="2400" dirty="0">
                <a:latin typeface="+mj-lt"/>
              </a:rPr>
              <a:t>veya </a:t>
            </a:r>
            <a:r>
              <a:rPr lang="tr-TR" altLang="tr-TR" sz="2400" b="1" dirty="0">
                <a:solidFill>
                  <a:srgbClr val="FF0000"/>
                </a:solidFill>
                <a:latin typeface="+mj-lt"/>
              </a:rPr>
              <a:t>boyanmamalıdır.</a:t>
            </a:r>
            <a:r>
              <a:rPr lang="tr-TR" altLang="tr-TR" sz="2400" dirty="0">
                <a:latin typeface="+mj-lt"/>
              </a:rPr>
              <a:t>  Tüpler </a:t>
            </a:r>
            <a:r>
              <a:rPr lang="tr-TR" altLang="tr-TR" sz="2400" b="1" u="sng" dirty="0">
                <a:latin typeface="+mj-lt"/>
              </a:rPr>
              <a:t>vanalarından tutularak taşınmamalıdır.</a:t>
            </a:r>
            <a:r>
              <a:rPr lang="tr-TR" altLang="tr-TR" sz="2400" dirty="0">
                <a:solidFill>
                  <a:prstClr val="black"/>
                </a:solidFill>
                <a:latin typeface="+mj-lt"/>
              </a:rPr>
              <a:t> </a:t>
            </a:r>
          </a:p>
          <a:p>
            <a:pPr lvl="0">
              <a:spcBef>
                <a:spcPct val="0"/>
              </a:spcBef>
            </a:pPr>
            <a:endParaRPr lang="tr-TR" altLang="tr-TR" sz="2400" dirty="0">
              <a:solidFill>
                <a:prstClr val="black"/>
              </a:solidFill>
              <a:latin typeface="+mj-lt"/>
            </a:endParaRPr>
          </a:p>
          <a:p>
            <a:pPr lvl="0">
              <a:spcBef>
                <a:spcPct val="0"/>
              </a:spcBef>
            </a:pPr>
            <a:r>
              <a:rPr lang="tr-TR" altLang="tr-TR" sz="2400" dirty="0">
                <a:solidFill>
                  <a:prstClr val="black"/>
                </a:solidFill>
                <a:latin typeface="+mj-lt"/>
              </a:rPr>
              <a:t>Tüplerin içindeki gazın ve bununla ilgili olarak önlemlerin ne olduğu bilinmelidir. Basınçlı gaz tüplerini kullanmadan önce </a:t>
            </a:r>
            <a:r>
              <a:rPr lang="tr-TR" altLang="tr-TR" sz="2400" b="1" dirty="0">
                <a:solidFill>
                  <a:srgbClr val="FF0000"/>
                </a:solidFill>
                <a:latin typeface="+mj-lt"/>
              </a:rPr>
              <a:t>acil durum prosedürü bilinmelidir. </a:t>
            </a:r>
          </a:p>
          <a:p>
            <a:pPr lvl="0">
              <a:spcBef>
                <a:spcPct val="0"/>
              </a:spcBef>
            </a:pPr>
            <a:endParaRPr lang="tr-TR" altLang="tr-TR" sz="800" b="1" dirty="0">
              <a:solidFill>
                <a:prstClr val="black"/>
              </a:solidFill>
              <a:latin typeface="+mj-lt"/>
            </a:endParaRPr>
          </a:p>
          <a:p>
            <a:pPr lvl="0">
              <a:spcBef>
                <a:spcPct val="0"/>
              </a:spcBef>
            </a:pPr>
            <a:r>
              <a:rPr lang="tr-TR" altLang="tr-TR" sz="2400" dirty="0">
                <a:solidFill>
                  <a:prstClr val="black"/>
                </a:solidFill>
                <a:latin typeface="+mj-lt"/>
              </a:rPr>
              <a:t>Basınçlı gazların kullanımı sırasında tüm </a:t>
            </a:r>
            <a:r>
              <a:rPr lang="tr-TR" altLang="tr-TR" sz="2400" b="1" dirty="0">
                <a:solidFill>
                  <a:srgbClr val="FF0000"/>
                </a:solidFill>
                <a:latin typeface="+mj-lt"/>
              </a:rPr>
              <a:t>gerekli kişisel koruyucu malzemeler </a:t>
            </a:r>
            <a:r>
              <a:rPr lang="tr-TR" altLang="tr-TR" sz="2400" dirty="0">
                <a:solidFill>
                  <a:prstClr val="black"/>
                </a:solidFill>
                <a:latin typeface="+mj-lt"/>
              </a:rPr>
              <a:t>kullanılmalıdır.</a:t>
            </a:r>
          </a:p>
          <a:p>
            <a:pPr marL="0" lvl="0" indent="0">
              <a:spcBef>
                <a:spcPct val="0"/>
              </a:spcBef>
              <a:buNone/>
            </a:pPr>
            <a:endParaRPr lang="tr-TR" altLang="tr-TR" sz="2400" dirty="0">
              <a:solidFill>
                <a:prstClr val="black"/>
              </a:solidFill>
              <a:latin typeface="+mj-lt"/>
            </a:endParaRPr>
          </a:p>
          <a:p>
            <a:pPr lvl="0">
              <a:spcBef>
                <a:spcPct val="0"/>
              </a:spcBef>
            </a:pPr>
            <a:r>
              <a:rPr lang="tr-TR" altLang="tr-TR" sz="2400" b="1" dirty="0">
                <a:solidFill>
                  <a:srgbClr val="FF0000"/>
                </a:solidFill>
                <a:latin typeface="+mj-lt"/>
              </a:rPr>
              <a:t>Oksijen ve </a:t>
            </a:r>
            <a:r>
              <a:rPr lang="tr-TR" altLang="tr-TR" sz="2400" b="1" dirty="0">
                <a:solidFill>
                  <a:srgbClr val="0070C0"/>
                </a:solidFill>
                <a:latin typeface="+mj-lt"/>
              </a:rPr>
              <a:t>yanıcı gaz tüpleri </a:t>
            </a:r>
            <a:r>
              <a:rPr lang="tr-TR" altLang="tr-TR" sz="2400" dirty="0">
                <a:solidFill>
                  <a:prstClr val="black"/>
                </a:solidFill>
                <a:latin typeface="+mj-lt"/>
              </a:rPr>
              <a:t>aralarında </a:t>
            </a:r>
            <a:r>
              <a:rPr lang="tr-TR" altLang="tr-TR" sz="2400" dirty="0">
                <a:solidFill>
                  <a:srgbClr val="FF0000"/>
                </a:solidFill>
                <a:latin typeface="+mj-lt"/>
              </a:rPr>
              <a:t>en az  6 m mesafe </a:t>
            </a:r>
            <a:r>
              <a:rPr lang="tr-TR" altLang="tr-TR" sz="2400" dirty="0">
                <a:solidFill>
                  <a:prstClr val="black"/>
                </a:solidFill>
                <a:latin typeface="+mj-lt"/>
              </a:rPr>
              <a:t>olacak şekilde depolanmalıdır.</a:t>
            </a:r>
          </a:p>
          <a:p>
            <a:pPr eaLnBrk="1" hangingPunct="1">
              <a:spcBef>
                <a:spcPct val="0"/>
              </a:spcBef>
            </a:pPr>
            <a:endParaRPr lang="tr-TR" altLang="tr-TR" sz="2400" b="1" u="sng" dirty="0">
              <a:latin typeface="+mj-lt"/>
            </a:endParaRPr>
          </a:p>
          <a:p>
            <a:pPr eaLnBrk="1" hangingPunct="1">
              <a:spcBef>
                <a:spcPct val="0"/>
              </a:spcBef>
            </a:pPr>
            <a:endParaRPr lang="tr-TR" altLang="tr-TR" sz="2400" b="1" u="sng" dirty="0">
              <a:latin typeface="+mj-lt"/>
            </a:endParaRPr>
          </a:p>
        </p:txBody>
      </p:sp>
    </p:spTree>
    <p:extLst>
      <p:ext uri="{BB962C8B-B14F-4D97-AF65-F5344CB8AC3E}">
        <p14:creationId xmlns:p14="http://schemas.microsoft.com/office/powerpoint/2010/main" val="361502834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idx="1"/>
          </p:nvPr>
        </p:nvSpPr>
        <p:spPr>
          <a:xfrm>
            <a:off x="251520" y="404664"/>
            <a:ext cx="8064896" cy="6120680"/>
          </a:xfrm>
        </p:spPr>
        <p:txBody>
          <a:bodyPr>
            <a:noAutofit/>
          </a:bodyPr>
          <a:lstStyle/>
          <a:p>
            <a:pPr eaLnBrk="1" hangingPunct="1">
              <a:spcBef>
                <a:spcPct val="0"/>
              </a:spcBef>
            </a:pPr>
            <a:r>
              <a:rPr lang="tr-TR" altLang="tr-TR" dirty="0">
                <a:latin typeface="+mj-lt"/>
              </a:rPr>
              <a:t>Basınçlı gaz tüpleri, vanaları, regülatörleri ve diğer kullanılan ekipmanları </a:t>
            </a:r>
            <a:r>
              <a:rPr lang="tr-TR" altLang="tr-TR" b="1" dirty="0">
                <a:latin typeface="+mj-lt"/>
              </a:rPr>
              <a:t>düzenli olarak kontrol edilmelidir. </a:t>
            </a:r>
          </a:p>
          <a:p>
            <a:pPr eaLnBrk="1" hangingPunct="1">
              <a:spcBef>
                <a:spcPct val="0"/>
              </a:spcBef>
            </a:pPr>
            <a:endParaRPr lang="tr-TR" altLang="tr-TR" dirty="0">
              <a:latin typeface="+mj-lt"/>
            </a:endParaRPr>
          </a:p>
          <a:p>
            <a:pPr eaLnBrk="1" hangingPunct="1">
              <a:spcBef>
                <a:spcPct val="0"/>
              </a:spcBef>
            </a:pPr>
            <a:r>
              <a:rPr lang="tr-TR" altLang="tr-TR" dirty="0">
                <a:latin typeface="+mj-lt"/>
              </a:rPr>
              <a:t>Basınçlı gaz tüp </a:t>
            </a:r>
            <a:r>
              <a:rPr lang="tr-TR" altLang="tr-TR" b="1" dirty="0">
                <a:latin typeface="+mj-lt"/>
              </a:rPr>
              <a:t>vanalarının koruyucu kapakları </a:t>
            </a:r>
            <a:r>
              <a:rPr lang="tr-TR" altLang="tr-TR" dirty="0">
                <a:solidFill>
                  <a:srgbClr val="FF0000"/>
                </a:solidFill>
                <a:latin typeface="+mj-lt"/>
              </a:rPr>
              <a:t>tüp dik vaziyette sabitlendikten sonra yerinden çıkartılmalıdır.</a:t>
            </a:r>
          </a:p>
          <a:p>
            <a:pPr marL="0" lvl="0" indent="0">
              <a:spcBef>
                <a:spcPct val="0"/>
              </a:spcBef>
              <a:buNone/>
            </a:pPr>
            <a:endParaRPr lang="tr-TR" altLang="tr-TR" dirty="0">
              <a:solidFill>
                <a:prstClr val="black"/>
              </a:solidFill>
              <a:latin typeface="+mj-lt"/>
            </a:endParaRPr>
          </a:p>
          <a:p>
            <a:pPr lvl="0">
              <a:spcBef>
                <a:spcPct val="0"/>
              </a:spcBef>
            </a:pPr>
            <a:r>
              <a:rPr lang="tr-TR" altLang="tr-TR" dirty="0">
                <a:solidFill>
                  <a:prstClr val="black"/>
                </a:solidFill>
                <a:latin typeface="+mj-lt"/>
              </a:rPr>
              <a:t>Depolanan tüpler, kaçaklar için düzenli kontrol edilmeli ve </a:t>
            </a:r>
            <a:r>
              <a:rPr lang="tr-TR" altLang="tr-TR" dirty="0">
                <a:solidFill>
                  <a:srgbClr val="FF0000"/>
                </a:solidFill>
                <a:latin typeface="+mj-lt"/>
              </a:rPr>
              <a:t>kaçaklar </a:t>
            </a:r>
            <a:r>
              <a:rPr lang="tr-TR" altLang="tr-TR" b="1" dirty="0">
                <a:solidFill>
                  <a:srgbClr val="FF0000"/>
                </a:solidFill>
                <a:latin typeface="+mj-lt"/>
              </a:rPr>
              <a:t>özel </a:t>
            </a:r>
            <a:r>
              <a:rPr lang="tr-TR" altLang="tr-TR" b="1" dirty="0" err="1">
                <a:solidFill>
                  <a:srgbClr val="FF0000"/>
                </a:solidFill>
                <a:latin typeface="+mj-lt"/>
              </a:rPr>
              <a:t>dedektörle</a:t>
            </a:r>
            <a:r>
              <a:rPr lang="tr-TR" altLang="tr-TR" b="1" dirty="0">
                <a:solidFill>
                  <a:srgbClr val="FF0000"/>
                </a:solidFill>
                <a:latin typeface="+mj-lt"/>
              </a:rPr>
              <a:t> veya  sabunlu suyla </a:t>
            </a:r>
            <a:r>
              <a:rPr lang="tr-TR" altLang="tr-TR" dirty="0">
                <a:solidFill>
                  <a:srgbClr val="FF0000"/>
                </a:solidFill>
                <a:latin typeface="+mj-lt"/>
              </a:rPr>
              <a:t>test edilmelidir.</a:t>
            </a:r>
            <a:r>
              <a:rPr lang="tr-TR" altLang="tr-TR" b="1" dirty="0">
                <a:solidFill>
                  <a:srgbClr val="FF0000"/>
                </a:solidFill>
                <a:latin typeface="+mj-lt"/>
              </a:rPr>
              <a:t> </a:t>
            </a:r>
            <a:endParaRPr lang="tr-TR" altLang="tr-TR" dirty="0">
              <a:solidFill>
                <a:srgbClr val="FF0000"/>
              </a:solidFill>
              <a:latin typeface="+mj-lt"/>
            </a:endParaRPr>
          </a:p>
          <a:p>
            <a:pPr eaLnBrk="1" hangingPunct="1">
              <a:spcBef>
                <a:spcPct val="0"/>
              </a:spcBef>
              <a:buFont typeface="Wingdings" pitchFamily="2" charset="2"/>
              <a:buNone/>
            </a:pPr>
            <a:endParaRPr lang="tr-TR" altLang="tr-TR" b="1" dirty="0">
              <a:latin typeface="+mj-lt"/>
            </a:endParaRPr>
          </a:p>
        </p:txBody>
      </p:sp>
    </p:spTree>
    <p:extLst>
      <p:ext uri="{BB962C8B-B14F-4D97-AF65-F5344CB8AC3E}">
        <p14:creationId xmlns:p14="http://schemas.microsoft.com/office/powerpoint/2010/main" val="221875413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2"/>
          <p:cNvSpPr>
            <a:spLocks noGrp="1" noChangeArrowheads="1"/>
          </p:cNvSpPr>
          <p:nvPr>
            <p:ph type="title"/>
          </p:nvPr>
        </p:nvSpPr>
        <p:spPr>
          <a:xfrm>
            <a:off x="0" y="33427"/>
            <a:ext cx="8229600" cy="1143000"/>
          </a:xfrm>
        </p:spPr>
        <p:txBody>
          <a:bodyPr>
            <a:normAutofit/>
          </a:bodyPr>
          <a:lstStyle/>
          <a:p>
            <a:pPr algn="l" eaLnBrk="1" hangingPunct="1"/>
            <a:r>
              <a:rPr lang="tr-TR" altLang="tr-TR" sz="3600" b="1" dirty="0">
                <a:solidFill>
                  <a:schemeClr val="tx1"/>
                </a:solidFill>
                <a:latin typeface="+mj-lt"/>
              </a:rPr>
              <a:t>Depolama</a:t>
            </a:r>
          </a:p>
        </p:txBody>
      </p:sp>
      <p:sp>
        <p:nvSpPr>
          <p:cNvPr id="44038" name="Rectangle 3"/>
          <p:cNvSpPr>
            <a:spLocks noGrp="1" noChangeArrowheads="1"/>
          </p:cNvSpPr>
          <p:nvPr>
            <p:ph idx="1"/>
          </p:nvPr>
        </p:nvSpPr>
        <p:spPr>
          <a:xfrm>
            <a:off x="0" y="908720"/>
            <a:ext cx="8388424" cy="5760640"/>
          </a:xfrm>
        </p:spPr>
        <p:txBody>
          <a:bodyPr>
            <a:normAutofit/>
          </a:bodyPr>
          <a:lstStyle/>
          <a:p>
            <a:pPr eaLnBrk="1" hangingPunct="1"/>
            <a:r>
              <a:rPr lang="tr-TR" altLang="tr-TR" sz="2800" dirty="0">
                <a:latin typeface="+mj-lt"/>
              </a:rPr>
              <a:t>Depolanan tüpler </a:t>
            </a:r>
            <a:r>
              <a:rPr lang="tr-TR" altLang="tr-TR" sz="2800" b="1" dirty="0">
                <a:latin typeface="+mj-lt"/>
              </a:rPr>
              <a:t>devrilmeyecek şekilde emniyete alınmalı </a:t>
            </a:r>
            <a:r>
              <a:rPr lang="tr-TR" altLang="tr-TR" sz="2800" dirty="0">
                <a:latin typeface="+mj-lt"/>
              </a:rPr>
              <a:t>ve her zaman </a:t>
            </a:r>
            <a:r>
              <a:rPr lang="tr-TR" altLang="tr-TR" sz="2800" b="1" dirty="0">
                <a:latin typeface="+mj-lt"/>
              </a:rPr>
              <a:t>dikey</a:t>
            </a:r>
            <a:r>
              <a:rPr lang="tr-TR" altLang="tr-TR" sz="2800" dirty="0">
                <a:latin typeface="+mj-lt"/>
              </a:rPr>
              <a:t> olarak tutulmalı, mümkünse valflere kapak takılmalı, tüp kapakları ise her zaman takılı bulunmalıdır.</a:t>
            </a:r>
          </a:p>
          <a:p>
            <a:pPr marL="0" indent="0" eaLnBrk="1" hangingPunct="1">
              <a:buNone/>
            </a:pPr>
            <a:endParaRPr lang="tr-TR" altLang="tr-TR" sz="2800" dirty="0">
              <a:latin typeface="+mj-lt"/>
            </a:endParaRPr>
          </a:p>
          <a:p>
            <a:pPr eaLnBrk="1" hangingPunct="1"/>
            <a:r>
              <a:rPr lang="tr-TR" altLang="tr-TR" sz="2800" dirty="0">
                <a:latin typeface="+mj-lt"/>
              </a:rPr>
              <a:t>Mümkün olduğunca </a:t>
            </a:r>
            <a:r>
              <a:rPr lang="tr-TR" altLang="tr-TR" sz="2800" b="1" dirty="0">
                <a:solidFill>
                  <a:srgbClr val="FF0000"/>
                </a:solidFill>
                <a:latin typeface="+mj-lt"/>
              </a:rPr>
              <a:t>az stok </a:t>
            </a:r>
            <a:r>
              <a:rPr lang="tr-TR" altLang="tr-TR" sz="2800" dirty="0">
                <a:latin typeface="+mj-lt"/>
              </a:rPr>
              <a:t>yapılmalıdır.</a:t>
            </a:r>
          </a:p>
          <a:p>
            <a:pPr eaLnBrk="1" hangingPunct="1"/>
            <a:endParaRPr lang="tr-TR" altLang="tr-TR" sz="2800" dirty="0">
              <a:latin typeface="+mj-lt"/>
            </a:endParaRPr>
          </a:p>
          <a:p>
            <a:pPr lvl="0"/>
            <a:r>
              <a:rPr lang="tr-TR" altLang="tr-TR" sz="2800" dirty="0">
                <a:solidFill>
                  <a:prstClr val="black"/>
                </a:solidFill>
                <a:latin typeface="+mj-lt"/>
              </a:rPr>
              <a:t>Tüplerin depolandığı alanda</a:t>
            </a:r>
            <a:r>
              <a:rPr lang="tr-TR" altLang="tr-TR" sz="2800" b="1" dirty="0">
                <a:solidFill>
                  <a:srgbClr val="FF0000"/>
                </a:solidFill>
                <a:latin typeface="+mj-lt"/>
              </a:rPr>
              <a:t> eğim, çukur  vb. bulunmamalı</a:t>
            </a:r>
            <a:r>
              <a:rPr lang="tr-TR" altLang="tr-TR" sz="2800" b="1" dirty="0">
                <a:solidFill>
                  <a:prstClr val="black"/>
                </a:solidFill>
                <a:latin typeface="+mj-lt"/>
              </a:rPr>
              <a:t>,</a:t>
            </a:r>
          </a:p>
          <a:p>
            <a:pPr lvl="1"/>
            <a:endParaRPr lang="tr-TR" altLang="tr-TR" dirty="0">
              <a:solidFill>
                <a:prstClr val="black"/>
              </a:solidFill>
              <a:latin typeface="+mj-lt"/>
            </a:endParaRPr>
          </a:p>
          <a:p>
            <a:pPr lvl="0"/>
            <a:r>
              <a:rPr lang="tr-TR" altLang="tr-TR" sz="2800" dirty="0">
                <a:solidFill>
                  <a:prstClr val="black"/>
                </a:solidFill>
                <a:latin typeface="+mj-lt"/>
              </a:rPr>
              <a:t>Depo alanı içinde veya çevresinde </a:t>
            </a:r>
            <a:r>
              <a:rPr lang="tr-TR" altLang="tr-TR" sz="2800" b="1" dirty="0">
                <a:solidFill>
                  <a:srgbClr val="FF0000"/>
                </a:solidFill>
                <a:latin typeface="+mj-lt"/>
              </a:rPr>
              <a:t>yanıcı maddeler depolanmamalıdır.</a:t>
            </a:r>
          </a:p>
          <a:p>
            <a:pPr eaLnBrk="1" hangingPunct="1"/>
            <a:endParaRPr lang="tr-TR" altLang="tr-TR" dirty="0">
              <a:latin typeface="+mj-lt"/>
            </a:endParaRPr>
          </a:p>
        </p:txBody>
      </p:sp>
      <p:sp>
        <p:nvSpPr>
          <p:cNvPr id="66564" name="5 Slayt Numarası Yer Tutucusu"/>
          <p:cNvSpPr>
            <a:spLocks noGrp="1"/>
          </p:cNvSpPr>
          <p:nvPr>
            <p:ph type="sldNum" sz="quarter" idx="12"/>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FF748CE0-51C3-4766-BC8F-862E92835C78}" type="slidenum">
              <a:rPr lang="tr-TR" altLang="en-US" smtClean="0"/>
              <a:pPr eaLnBrk="1" hangingPunct="1">
                <a:defRPr/>
              </a:pPr>
              <a:t>65</a:t>
            </a:fld>
            <a:endParaRPr lang="tr-TR" altLang="en-US"/>
          </a:p>
        </p:txBody>
      </p:sp>
    </p:spTree>
    <p:extLst>
      <p:ext uri="{BB962C8B-B14F-4D97-AF65-F5344CB8AC3E}">
        <p14:creationId xmlns:p14="http://schemas.microsoft.com/office/powerpoint/2010/main" val="40702689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1" name="Picture 5" descr="Düperthal &gt; Tüp Dolapları"/>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914400" y="457200"/>
            <a:ext cx="7543800" cy="5521325"/>
          </a:xfrm>
          <a:noFill/>
        </p:spPr>
      </p:pic>
      <p:sp>
        <p:nvSpPr>
          <p:cNvPr id="67588" name="5 Slayt Numarası Yer Tutucusu"/>
          <p:cNvSpPr>
            <a:spLocks noGrp="1"/>
          </p:cNvSpPr>
          <p:nvPr>
            <p:ph type="sldNum" sz="quarter" idx="12"/>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7FA46407-AC64-4254-9E52-AA0C43B15B97}" type="slidenum">
              <a:rPr lang="tr-TR" altLang="en-US" smtClean="0"/>
              <a:pPr eaLnBrk="1" hangingPunct="1">
                <a:defRPr/>
              </a:pPr>
              <a:t>66</a:t>
            </a:fld>
            <a:endParaRPr lang="tr-TR" altLang="en-US"/>
          </a:p>
        </p:txBody>
      </p:sp>
    </p:spTree>
    <p:extLst>
      <p:ext uri="{BB962C8B-B14F-4D97-AF65-F5344CB8AC3E}">
        <p14:creationId xmlns:p14="http://schemas.microsoft.com/office/powerpoint/2010/main" val="20507550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0" name="Rectangle 3"/>
          <p:cNvSpPr>
            <a:spLocks noGrp="1" noChangeArrowheads="1"/>
          </p:cNvSpPr>
          <p:nvPr>
            <p:ph idx="1"/>
          </p:nvPr>
        </p:nvSpPr>
        <p:spPr>
          <a:xfrm>
            <a:off x="0" y="188640"/>
            <a:ext cx="8460432" cy="6480720"/>
          </a:xfrm>
        </p:spPr>
        <p:txBody>
          <a:bodyPr>
            <a:noAutofit/>
          </a:bodyPr>
          <a:lstStyle/>
          <a:p>
            <a:pPr eaLnBrk="1" hangingPunct="1"/>
            <a:r>
              <a:rPr lang="tr-TR" altLang="tr-TR" sz="2400" dirty="0">
                <a:latin typeface="+mj-lt"/>
              </a:rPr>
              <a:t>Açık alanda depolanan tüplerin,  etrafı </a:t>
            </a:r>
            <a:r>
              <a:rPr lang="tr-TR" altLang="tr-TR" sz="2400" b="1" dirty="0">
                <a:latin typeface="+mj-lt"/>
              </a:rPr>
              <a:t>emniyet çiti </a:t>
            </a:r>
            <a:r>
              <a:rPr lang="tr-TR" altLang="tr-TR" sz="2400" dirty="0">
                <a:latin typeface="+mj-lt"/>
              </a:rPr>
              <a:t>ile çevrilmelidir. Tüpler </a:t>
            </a:r>
            <a:r>
              <a:rPr lang="tr-TR" altLang="tr-TR" sz="2400" b="1" dirty="0">
                <a:latin typeface="+mj-lt"/>
              </a:rPr>
              <a:t>paslanmaya ve ağır hava şartlarına karşı (güneş, kar, fırtına vs.)</a:t>
            </a:r>
            <a:r>
              <a:rPr lang="tr-TR" altLang="tr-TR" sz="2400" dirty="0">
                <a:latin typeface="+mj-lt"/>
              </a:rPr>
              <a:t> korunmalıdır.  55 derecenin üzerinde sıcaklıkta bırakılmamalıdır.</a:t>
            </a:r>
          </a:p>
          <a:p>
            <a:pPr eaLnBrk="1" hangingPunct="1"/>
            <a:r>
              <a:rPr lang="tr-TR" altLang="tr-TR" sz="2400" dirty="0">
                <a:latin typeface="+mj-lt"/>
              </a:rPr>
              <a:t>Depo alanı içindeki </a:t>
            </a:r>
            <a:r>
              <a:rPr lang="tr-TR" altLang="tr-TR" sz="2400" b="1" dirty="0">
                <a:latin typeface="+mj-lt"/>
              </a:rPr>
              <a:t>tüpleri gruplara ayırdıktan sonra </a:t>
            </a:r>
            <a:r>
              <a:rPr lang="tr-TR" altLang="tr-TR" sz="2400" dirty="0">
                <a:latin typeface="+mj-lt"/>
              </a:rPr>
              <a:t>her grubun özelliği </a:t>
            </a:r>
            <a:r>
              <a:rPr lang="tr-TR" altLang="tr-TR" sz="2400" b="1" dirty="0">
                <a:solidFill>
                  <a:srgbClr val="FF0000"/>
                </a:solidFill>
                <a:latin typeface="+mj-lt"/>
              </a:rPr>
              <a:t>tabelalar asılarak </a:t>
            </a:r>
            <a:r>
              <a:rPr lang="tr-TR" altLang="tr-TR" sz="2400" dirty="0">
                <a:latin typeface="+mj-lt"/>
              </a:rPr>
              <a:t>belirlenmelidir. </a:t>
            </a:r>
          </a:p>
          <a:p>
            <a:pPr lvl="0"/>
            <a:r>
              <a:rPr lang="tr-TR" altLang="tr-TR" sz="2400" dirty="0">
                <a:solidFill>
                  <a:prstClr val="black"/>
                </a:solidFill>
                <a:latin typeface="+mj-lt"/>
              </a:rPr>
              <a:t>Tüp depo alanında çalışan kişiler mutlaka </a:t>
            </a:r>
            <a:r>
              <a:rPr lang="tr-TR" altLang="tr-TR" sz="2400" b="1" dirty="0">
                <a:solidFill>
                  <a:srgbClr val="FF0000"/>
                </a:solidFill>
                <a:latin typeface="+mj-lt"/>
              </a:rPr>
              <a:t>emniyet ayakkabısı ve iş eldiveni </a:t>
            </a:r>
            <a:r>
              <a:rPr lang="tr-TR" altLang="tr-TR" sz="2400" dirty="0">
                <a:solidFill>
                  <a:prstClr val="black"/>
                </a:solidFill>
                <a:latin typeface="+mj-lt"/>
              </a:rPr>
              <a:t>giymelidirler. </a:t>
            </a:r>
          </a:p>
          <a:p>
            <a:pPr lvl="0"/>
            <a:r>
              <a:rPr lang="tr-TR" altLang="tr-TR" sz="2400" dirty="0">
                <a:solidFill>
                  <a:prstClr val="black"/>
                </a:solidFill>
                <a:latin typeface="+mj-lt"/>
              </a:rPr>
              <a:t>Tüp depo alanında </a:t>
            </a:r>
            <a:r>
              <a:rPr lang="tr-TR" altLang="tr-TR" sz="2400" b="1" dirty="0">
                <a:solidFill>
                  <a:srgbClr val="FF0000"/>
                </a:solidFill>
                <a:latin typeface="+mj-lt"/>
              </a:rPr>
              <a:t>en az 2 adet 12 kg'lık kuru kimyevi tozlu yangın söndürücü </a:t>
            </a:r>
            <a:r>
              <a:rPr lang="tr-TR" altLang="tr-TR" sz="2400" dirty="0">
                <a:solidFill>
                  <a:prstClr val="black"/>
                </a:solidFill>
                <a:latin typeface="+mj-lt"/>
              </a:rPr>
              <a:t>bulundurulmalıdır. Yangın durumunda, tüp soğutma işleminde kullanmak amacıyla </a:t>
            </a:r>
            <a:r>
              <a:rPr lang="tr-TR" altLang="tr-TR" sz="2400" b="1" dirty="0">
                <a:solidFill>
                  <a:srgbClr val="FF0000"/>
                </a:solidFill>
                <a:latin typeface="+mj-lt"/>
              </a:rPr>
              <a:t>basınçlı bol su kaynağı </a:t>
            </a:r>
            <a:r>
              <a:rPr lang="tr-TR" altLang="tr-TR" sz="2400" dirty="0">
                <a:solidFill>
                  <a:prstClr val="black"/>
                </a:solidFill>
                <a:latin typeface="+mj-lt"/>
              </a:rPr>
              <a:t>bulunmalıdır. </a:t>
            </a:r>
          </a:p>
          <a:p>
            <a:pPr lvl="0"/>
            <a:r>
              <a:rPr lang="tr-TR" altLang="tr-TR" sz="2400" dirty="0">
                <a:solidFill>
                  <a:prstClr val="black"/>
                </a:solidFill>
                <a:latin typeface="+mj-lt"/>
              </a:rPr>
              <a:t>Tüplerin depolandığı mahallerde </a:t>
            </a:r>
            <a:r>
              <a:rPr lang="tr-TR" altLang="tr-TR" sz="2400" b="1" dirty="0">
                <a:solidFill>
                  <a:srgbClr val="FF0000"/>
                </a:solidFill>
                <a:latin typeface="+mj-lt"/>
              </a:rPr>
              <a:t>ateş, ark veya herhangi bir ısı kaynağı </a:t>
            </a:r>
            <a:r>
              <a:rPr lang="tr-TR" altLang="tr-TR" sz="2400" dirty="0">
                <a:solidFill>
                  <a:prstClr val="black"/>
                </a:solidFill>
                <a:latin typeface="+mj-lt"/>
              </a:rPr>
              <a:t>kesinlikle bulunmamalı, sigara içilmesine engel olunmalıdır. </a:t>
            </a:r>
          </a:p>
          <a:p>
            <a:pPr lvl="0"/>
            <a:endParaRPr lang="tr-TR" altLang="tr-TR" sz="2900" dirty="0">
              <a:solidFill>
                <a:prstClr val="black"/>
              </a:solidFill>
              <a:latin typeface="+mj-lt"/>
            </a:endParaRPr>
          </a:p>
          <a:p>
            <a:pPr eaLnBrk="1" hangingPunct="1"/>
            <a:endParaRPr lang="tr-TR" altLang="tr-TR" sz="2400" dirty="0">
              <a:latin typeface="+mj-lt"/>
            </a:endParaRPr>
          </a:p>
        </p:txBody>
      </p:sp>
      <p:sp>
        <p:nvSpPr>
          <p:cNvPr id="69636" name="5 Slayt Numarası Yer Tutucusu"/>
          <p:cNvSpPr>
            <a:spLocks noGrp="1"/>
          </p:cNvSpPr>
          <p:nvPr>
            <p:ph type="sldNum" sz="quarter" idx="12"/>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6B747C1B-A62A-4A73-8B1A-A0494ED51D26}" type="slidenum">
              <a:rPr lang="tr-TR" altLang="en-US" smtClean="0"/>
              <a:pPr eaLnBrk="1" hangingPunct="1">
                <a:defRPr/>
              </a:pPr>
              <a:t>67</a:t>
            </a:fld>
            <a:endParaRPr lang="tr-TR" altLang="en-US"/>
          </a:p>
        </p:txBody>
      </p:sp>
    </p:spTree>
    <p:extLst>
      <p:ext uri="{BB962C8B-B14F-4D97-AF65-F5344CB8AC3E}">
        <p14:creationId xmlns:p14="http://schemas.microsoft.com/office/powerpoint/2010/main" val="3082286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1 Veri Yer Tutucusu"/>
          <p:cNvSpPr>
            <a:spLocks noGrp="1"/>
          </p:cNvSpPr>
          <p:nvPr>
            <p:ph type="dt" sz="half" idx="10"/>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533EB1E6-163A-4453-A569-781462B0304D}" type="datetime1">
              <a:rPr lang="tr-TR" altLang="en-US" smtClean="0"/>
              <a:pPr eaLnBrk="1" hangingPunct="1">
                <a:defRPr/>
              </a:pPr>
              <a:t>27.02.2024</a:t>
            </a:fld>
            <a:endParaRPr lang="tr-TR" altLang="en-US"/>
          </a:p>
        </p:txBody>
      </p:sp>
      <p:sp>
        <p:nvSpPr>
          <p:cNvPr id="76803" name="2 Altbilgi Yer Tutucusu"/>
          <p:cNvSpPr>
            <a:spLocks noGrp="1"/>
          </p:cNvSpPr>
          <p:nvPr>
            <p:ph type="ftr" sz="quarter" idx="11"/>
          </p:nvPr>
        </p:nvSpPr>
        <p:spPr/>
        <p:txBody>
          <a:bodyPr rtlCol="0"/>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auto" hangingPunct="1">
              <a:spcBef>
                <a:spcPts val="0"/>
              </a:spcBef>
              <a:spcAft>
                <a:spcPts val="0"/>
              </a:spcAft>
              <a:defRPr/>
            </a:pPr>
            <a:r>
              <a:rPr lang="tr-TR" altLang="en-US">
                <a:cs typeface="+mn-cs"/>
              </a:rPr>
              <a:t>ASG</a:t>
            </a:r>
          </a:p>
        </p:txBody>
      </p:sp>
      <p:sp>
        <p:nvSpPr>
          <p:cNvPr id="76804" name="3 Slayt Numarası Yer Tutucusu"/>
          <p:cNvSpPr>
            <a:spLocks noGrp="1"/>
          </p:cNvSpPr>
          <p:nvPr>
            <p:ph type="sldNum" sz="quarter" idx="12"/>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8CEBC1D5-E4AF-4101-9F76-C550DC7CDDDA}" type="slidenum">
              <a:rPr lang="tr-TR" altLang="en-US" smtClean="0"/>
              <a:pPr eaLnBrk="1" hangingPunct="1">
                <a:defRPr/>
              </a:pPr>
              <a:t>68</a:t>
            </a:fld>
            <a:endParaRPr lang="tr-TR" altLang="en-US"/>
          </a:p>
        </p:txBody>
      </p:sp>
      <p:pic>
        <p:nvPicPr>
          <p:cNvPr id="52229" name="Picture 2" descr="DSC0025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0" name="Text Box 3"/>
          <p:cNvSpPr txBox="1">
            <a:spLocks noChangeArrowheads="1"/>
          </p:cNvSpPr>
          <p:nvPr/>
        </p:nvSpPr>
        <p:spPr bwMode="auto">
          <a:xfrm>
            <a:off x="3124200" y="381000"/>
            <a:ext cx="3505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Verdana" pitchFamily="34" charset="0"/>
              </a:defRPr>
            </a:lvl1pPr>
            <a:lvl2pPr marL="742950" indent="-285750" eaLnBrk="0" hangingPunct="0">
              <a:spcBef>
                <a:spcPct val="20000"/>
              </a:spcBef>
              <a:buFont typeface="Arial" charset="0"/>
              <a:buChar char="–"/>
              <a:defRPr sz="2800">
                <a:solidFill>
                  <a:schemeClr val="tx1"/>
                </a:solidFill>
                <a:latin typeface="Verdana" pitchFamily="34" charset="0"/>
              </a:defRPr>
            </a:lvl2pPr>
            <a:lvl3pPr marL="1143000" indent="-228600" eaLnBrk="0" hangingPunct="0">
              <a:spcBef>
                <a:spcPct val="20000"/>
              </a:spcBef>
              <a:buFont typeface="Arial" charset="0"/>
              <a:buChar char="•"/>
              <a:defRPr sz="2400">
                <a:solidFill>
                  <a:schemeClr val="tx1"/>
                </a:solidFill>
                <a:latin typeface="Verdana" pitchFamily="34" charset="0"/>
              </a:defRPr>
            </a:lvl3pPr>
            <a:lvl4pPr marL="1600200" indent="-228600" eaLnBrk="0" hangingPunct="0">
              <a:spcBef>
                <a:spcPct val="20000"/>
              </a:spcBef>
              <a:buFont typeface="Arial" charset="0"/>
              <a:buChar char="–"/>
              <a:defRPr sz="2000">
                <a:solidFill>
                  <a:schemeClr val="tx1"/>
                </a:solidFill>
                <a:latin typeface="Verdana" pitchFamily="34" charset="0"/>
              </a:defRPr>
            </a:lvl4pPr>
            <a:lvl5pPr marL="2057400" indent="-228600" eaLnBrk="0" hangingPunct="0">
              <a:spcBef>
                <a:spcPct val="20000"/>
              </a:spcBef>
              <a:buFont typeface="Arial" charset="0"/>
              <a:buChar char="»"/>
              <a:defRPr sz="2000">
                <a:solidFill>
                  <a:schemeClr val="tx1"/>
                </a:solidFill>
                <a:latin typeface="Verdana"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Verdana"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Verdana"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Verdana"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Verdana" pitchFamily="34" charset="0"/>
              </a:defRPr>
            </a:lvl9pPr>
          </a:lstStyle>
          <a:p>
            <a:pPr eaLnBrk="1" hangingPunct="1">
              <a:spcBef>
                <a:spcPct val="0"/>
              </a:spcBef>
              <a:buFontTx/>
              <a:buNone/>
            </a:pPr>
            <a:r>
              <a:rPr lang="tr-TR" altLang="tr-TR" sz="1800" b="1">
                <a:solidFill>
                  <a:srgbClr val="FFFF00"/>
                </a:solidFill>
                <a:latin typeface="Comic Sans MS" pitchFamily="66" charset="0"/>
              </a:rPr>
              <a:t>Değişik özellikteki tüpler yanyana Asetilen/Oksijen</a:t>
            </a:r>
          </a:p>
        </p:txBody>
      </p:sp>
      <p:sp>
        <p:nvSpPr>
          <p:cNvPr id="52231" name="Line 4"/>
          <p:cNvSpPr>
            <a:spLocks noChangeShapeType="1"/>
          </p:cNvSpPr>
          <p:nvPr/>
        </p:nvSpPr>
        <p:spPr bwMode="auto">
          <a:xfrm flipH="1">
            <a:off x="4876800" y="838200"/>
            <a:ext cx="1981200" cy="457200"/>
          </a:xfrm>
          <a:prstGeom prst="line">
            <a:avLst/>
          </a:prstGeom>
          <a:noFill/>
          <a:ln w="4445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52232" name="Text Box 5"/>
          <p:cNvSpPr txBox="1">
            <a:spLocks noChangeArrowheads="1"/>
          </p:cNvSpPr>
          <p:nvPr/>
        </p:nvSpPr>
        <p:spPr bwMode="auto">
          <a:xfrm>
            <a:off x="3886200" y="2819400"/>
            <a:ext cx="3505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Verdana" pitchFamily="34" charset="0"/>
              </a:defRPr>
            </a:lvl1pPr>
            <a:lvl2pPr marL="742950" indent="-285750" eaLnBrk="0" hangingPunct="0">
              <a:spcBef>
                <a:spcPct val="20000"/>
              </a:spcBef>
              <a:buFont typeface="Arial" charset="0"/>
              <a:buChar char="–"/>
              <a:defRPr sz="2800">
                <a:solidFill>
                  <a:schemeClr val="tx1"/>
                </a:solidFill>
                <a:latin typeface="Verdana" pitchFamily="34" charset="0"/>
              </a:defRPr>
            </a:lvl2pPr>
            <a:lvl3pPr marL="1143000" indent="-228600" eaLnBrk="0" hangingPunct="0">
              <a:spcBef>
                <a:spcPct val="20000"/>
              </a:spcBef>
              <a:buFont typeface="Arial" charset="0"/>
              <a:buChar char="•"/>
              <a:defRPr sz="2400">
                <a:solidFill>
                  <a:schemeClr val="tx1"/>
                </a:solidFill>
                <a:latin typeface="Verdana" pitchFamily="34" charset="0"/>
              </a:defRPr>
            </a:lvl3pPr>
            <a:lvl4pPr marL="1600200" indent="-228600" eaLnBrk="0" hangingPunct="0">
              <a:spcBef>
                <a:spcPct val="20000"/>
              </a:spcBef>
              <a:buFont typeface="Arial" charset="0"/>
              <a:buChar char="–"/>
              <a:defRPr sz="2000">
                <a:solidFill>
                  <a:schemeClr val="tx1"/>
                </a:solidFill>
                <a:latin typeface="Verdana" pitchFamily="34" charset="0"/>
              </a:defRPr>
            </a:lvl4pPr>
            <a:lvl5pPr marL="2057400" indent="-228600" eaLnBrk="0" hangingPunct="0">
              <a:spcBef>
                <a:spcPct val="20000"/>
              </a:spcBef>
              <a:buFont typeface="Arial" charset="0"/>
              <a:buChar char="»"/>
              <a:defRPr sz="2000">
                <a:solidFill>
                  <a:schemeClr val="tx1"/>
                </a:solidFill>
                <a:latin typeface="Verdana"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Verdana"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Verdana"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Verdana"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Verdana" pitchFamily="34" charset="0"/>
              </a:defRPr>
            </a:lvl9pPr>
          </a:lstStyle>
          <a:p>
            <a:pPr eaLnBrk="1" hangingPunct="1">
              <a:spcBef>
                <a:spcPct val="0"/>
              </a:spcBef>
              <a:buFontTx/>
              <a:buNone/>
            </a:pPr>
            <a:r>
              <a:rPr lang="tr-TR" altLang="tr-TR" sz="1800" b="1">
                <a:solidFill>
                  <a:srgbClr val="FFFF00"/>
                </a:solidFill>
                <a:latin typeface="Comic Sans MS" pitchFamily="66" charset="0"/>
              </a:rPr>
              <a:t>Güneşe maruz, doğru stok alanı yok, tanımlı değil</a:t>
            </a:r>
          </a:p>
        </p:txBody>
      </p:sp>
    </p:spTree>
    <p:extLst>
      <p:ext uri="{BB962C8B-B14F-4D97-AF65-F5344CB8AC3E}">
        <p14:creationId xmlns:p14="http://schemas.microsoft.com/office/powerpoint/2010/main" val="21638975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1 Veri Yer Tutucusu"/>
          <p:cNvSpPr>
            <a:spLocks noGrp="1"/>
          </p:cNvSpPr>
          <p:nvPr>
            <p:ph type="dt" sz="half" idx="10"/>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3C3B6CD8-0EDC-4320-90BF-0AF4981C2339}" type="datetime1">
              <a:rPr lang="tr-TR" altLang="en-US" smtClean="0"/>
              <a:pPr eaLnBrk="1" hangingPunct="1">
                <a:defRPr/>
              </a:pPr>
              <a:t>27.02.2024</a:t>
            </a:fld>
            <a:endParaRPr lang="tr-TR" altLang="en-US"/>
          </a:p>
        </p:txBody>
      </p:sp>
      <p:sp>
        <p:nvSpPr>
          <p:cNvPr id="79875" name="2 Altbilgi Yer Tutucusu"/>
          <p:cNvSpPr>
            <a:spLocks noGrp="1"/>
          </p:cNvSpPr>
          <p:nvPr>
            <p:ph type="ftr" sz="quarter" idx="11"/>
          </p:nvPr>
        </p:nvSpPr>
        <p:spPr/>
        <p:txBody>
          <a:bodyPr rtlCol="0"/>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auto" hangingPunct="1">
              <a:spcBef>
                <a:spcPts val="0"/>
              </a:spcBef>
              <a:spcAft>
                <a:spcPts val="0"/>
              </a:spcAft>
              <a:defRPr/>
            </a:pPr>
            <a:r>
              <a:rPr lang="tr-TR" altLang="en-US">
                <a:cs typeface="+mn-cs"/>
              </a:rPr>
              <a:t>ASG</a:t>
            </a:r>
          </a:p>
        </p:txBody>
      </p:sp>
      <p:sp>
        <p:nvSpPr>
          <p:cNvPr id="79876" name="3 Slayt Numarası Yer Tutucusu"/>
          <p:cNvSpPr>
            <a:spLocks noGrp="1"/>
          </p:cNvSpPr>
          <p:nvPr>
            <p:ph type="sldNum" sz="quarter" idx="12"/>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25E8E954-F1BA-43A5-9D18-086D3D53EC96}" type="slidenum">
              <a:rPr lang="tr-TR" altLang="en-US" smtClean="0"/>
              <a:pPr eaLnBrk="1" hangingPunct="1">
                <a:defRPr/>
              </a:pPr>
              <a:t>69</a:t>
            </a:fld>
            <a:endParaRPr lang="tr-TR" altLang="en-US"/>
          </a:p>
        </p:txBody>
      </p:sp>
      <p:pic>
        <p:nvPicPr>
          <p:cNvPr id="54277" name="Picture 2" descr="PPD D0 gas shed butt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7620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1" name="Text Box 3"/>
          <p:cNvSpPr txBox="1">
            <a:spLocks noChangeArrowheads="1"/>
          </p:cNvSpPr>
          <p:nvPr/>
        </p:nvSpPr>
        <p:spPr bwMode="auto">
          <a:xfrm>
            <a:off x="1447800" y="5105400"/>
            <a:ext cx="4495800" cy="830997"/>
          </a:xfrm>
          <a:prstGeom prst="rect">
            <a:avLst/>
          </a:prstGeom>
          <a:noFill/>
          <a:ln w="12700" cap="sq">
            <a:noFill/>
            <a:miter lim="800000"/>
            <a:headEnd type="none" w="sm" len="sm"/>
            <a:tailEnd type="none" w="sm" len="sm"/>
          </a:ln>
          <a:effectLst/>
        </p:spPr>
        <p:txBody>
          <a:bodyPr>
            <a:spAutoFit/>
          </a:bodyPr>
          <a:lstStyle/>
          <a:p>
            <a:pPr>
              <a:spcBef>
                <a:spcPct val="50000"/>
              </a:spcBef>
              <a:defRPr/>
            </a:pPr>
            <a:r>
              <a:rPr lang="tr-TR" sz="2400" b="1" dirty="0">
                <a:effectLst>
                  <a:outerShdw blurRad="38100" dist="38100" dir="2700000" algn="tl">
                    <a:srgbClr val="C0C0C0"/>
                  </a:outerShdw>
                </a:effectLst>
                <a:latin typeface="Tahoma" pitchFamily="34" charset="0"/>
              </a:rPr>
              <a:t>Hidrojen tüpleri yanında sigara izmaritleri</a:t>
            </a:r>
            <a:endParaRPr lang="en-US" sz="2400" b="1" dirty="0">
              <a:effectLst>
                <a:outerShdw blurRad="38100" dist="38100" dir="2700000" algn="tl">
                  <a:srgbClr val="C0C0C0"/>
                </a:outerShdw>
              </a:effectLst>
              <a:latin typeface="Tahoma" pitchFamily="34" charset="0"/>
            </a:endParaRPr>
          </a:p>
        </p:txBody>
      </p:sp>
    </p:spTree>
    <p:extLst>
      <p:ext uri="{BB962C8B-B14F-4D97-AF65-F5344CB8AC3E}">
        <p14:creationId xmlns:p14="http://schemas.microsoft.com/office/powerpoint/2010/main" val="18445119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9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050" name="Rectangle 110"/>
          <p:cNvSpPr>
            <a:spLocks noGrp="1" noChangeArrowheads="1"/>
          </p:cNvSpPr>
          <p:nvPr>
            <p:ph type="ctrTitle"/>
          </p:nvPr>
        </p:nvSpPr>
        <p:spPr>
          <a:xfrm>
            <a:off x="4284663" y="4076700"/>
            <a:ext cx="4319587" cy="544513"/>
          </a:xfrm>
          <a:noFill/>
        </p:spPr>
        <p:txBody>
          <a:bodyPr/>
          <a:lstStyle/>
          <a:p>
            <a:pPr eaLnBrk="1" hangingPunct="1"/>
            <a:r>
              <a:rPr lang="tr-TR" sz="3200" b="1" spc="-300" dirty="0">
                <a:solidFill>
                  <a:schemeClr val="tx1"/>
                </a:solidFill>
                <a:ea typeface="Batang" panose="02030600000101010101" pitchFamily="18" charset="-127"/>
              </a:rPr>
              <a:t>BASINÇLI KAPLARDA </a:t>
            </a:r>
            <a:br>
              <a:rPr lang="tr-TR" sz="3200" b="1" spc="-300" dirty="0">
                <a:solidFill>
                  <a:schemeClr val="tx1"/>
                </a:solidFill>
                <a:ea typeface="Batang" panose="02030600000101010101" pitchFamily="18" charset="-127"/>
              </a:rPr>
            </a:br>
            <a:r>
              <a:rPr lang="tr-TR" sz="3200" b="1" spc="-300" dirty="0">
                <a:solidFill>
                  <a:schemeClr val="tx1"/>
                </a:solidFill>
                <a:ea typeface="Batang" panose="02030600000101010101" pitchFamily="18" charset="-127"/>
              </a:rPr>
              <a:t>İŞ  SAĞLIĞI   ve  GÜVENLİĞİ</a:t>
            </a:r>
            <a:endParaRPr lang="es-ES" sz="3200" b="1" dirty="0">
              <a:solidFill>
                <a:schemeClr val="tx1"/>
              </a:solidFill>
            </a:endParaRPr>
          </a:p>
        </p:txBody>
      </p:sp>
      <p:sp>
        <p:nvSpPr>
          <p:cNvPr id="2051" name="Rectangle 115"/>
          <p:cNvSpPr>
            <a:spLocks noGrp="1" noChangeArrowheads="1"/>
          </p:cNvSpPr>
          <p:nvPr>
            <p:ph type="subTitle" idx="1"/>
          </p:nvPr>
        </p:nvSpPr>
        <p:spPr>
          <a:xfrm>
            <a:off x="5004048" y="5505240"/>
            <a:ext cx="3527425" cy="479425"/>
          </a:xfrm>
        </p:spPr>
        <p:txBody>
          <a:bodyPr/>
          <a:lstStyle/>
          <a:p>
            <a:pPr algn="r" eaLnBrk="1" hangingPunct="1"/>
            <a:r>
              <a:rPr lang="es-ES" sz="1800" dirty="0">
                <a:solidFill>
                  <a:schemeClr val="bg1"/>
                </a:solidFill>
                <a:latin typeface="+mj-lt"/>
              </a:rPr>
              <a:t>Your company information</a:t>
            </a:r>
          </a:p>
        </p:txBody>
      </p:sp>
      <p:sp>
        <p:nvSpPr>
          <p:cNvPr id="2052" name="Rectangle 110"/>
          <p:cNvSpPr txBox="1">
            <a:spLocks noChangeArrowheads="1"/>
          </p:cNvSpPr>
          <p:nvPr/>
        </p:nvSpPr>
        <p:spPr bwMode="auto">
          <a:xfrm>
            <a:off x="4456479" y="4229100"/>
            <a:ext cx="4319587" cy="544513"/>
          </a:xfrm>
          <a:prstGeom prst="rect">
            <a:avLst/>
          </a:prstGeom>
          <a:noFill/>
          <a:ln w="9525">
            <a:noFill/>
            <a:miter lim="800000"/>
            <a:headEnd/>
            <a:tailEnd/>
          </a:ln>
          <a:effectLst/>
        </p:spPr>
        <p:txBody>
          <a:bodyPr anchor="ctr"/>
          <a:lstStyle/>
          <a:p>
            <a:pPr algn="r"/>
            <a:endParaRPr lang="es-ES" sz="3600" b="1" dirty="0"/>
          </a:p>
        </p:txBody>
      </p:sp>
      <p:sp>
        <p:nvSpPr>
          <p:cNvPr id="2053" name="Rectangle 115"/>
          <p:cNvSpPr txBox="1">
            <a:spLocks noChangeArrowheads="1"/>
          </p:cNvSpPr>
          <p:nvPr/>
        </p:nvSpPr>
        <p:spPr bwMode="auto">
          <a:xfrm>
            <a:off x="5156200" y="5021263"/>
            <a:ext cx="3527425" cy="479425"/>
          </a:xfrm>
          <a:prstGeom prst="rect">
            <a:avLst/>
          </a:prstGeom>
          <a:noFill/>
          <a:ln w="9525">
            <a:noFill/>
            <a:miter lim="800000"/>
            <a:headEnd/>
            <a:tailEnd/>
          </a:ln>
          <a:effectLst/>
        </p:spPr>
        <p:txBody>
          <a:bodyPr/>
          <a:lstStyle/>
          <a:p>
            <a:pPr algn="r">
              <a:spcBef>
                <a:spcPct val="20000"/>
              </a:spcBef>
            </a:pPr>
            <a:endParaRPr lang="es-ES" dirty="0"/>
          </a:p>
        </p:txBody>
      </p:sp>
      <p:sp>
        <p:nvSpPr>
          <p:cNvPr id="6" name="Metin kutusu 5"/>
          <p:cNvSpPr txBox="1"/>
          <p:nvPr/>
        </p:nvSpPr>
        <p:spPr>
          <a:xfrm>
            <a:off x="539552" y="476672"/>
            <a:ext cx="3168352" cy="720080"/>
          </a:xfrm>
          <a:prstGeom prst="rect">
            <a:avLst/>
          </a:prstGeom>
          <a:solidFill>
            <a:schemeClr val="bg1">
              <a:lumMod val="95000"/>
            </a:schemeClr>
          </a:solidFill>
        </p:spPr>
        <p:txBody>
          <a:bodyPr wrap="square" rtlCol="0">
            <a:spAutoFit/>
          </a:bodyPr>
          <a:lstStyle/>
          <a:p>
            <a:endParaRPr lang="tr-T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1 Veri Yer Tutucusu"/>
          <p:cNvSpPr>
            <a:spLocks noGrp="1"/>
          </p:cNvSpPr>
          <p:nvPr>
            <p:ph type="dt" sz="half" idx="10"/>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6921D072-C9D8-467B-8FBA-8046A7C2E2C8}" type="datetime1">
              <a:rPr lang="tr-TR" altLang="en-US" smtClean="0"/>
              <a:pPr eaLnBrk="1" hangingPunct="1">
                <a:defRPr/>
              </a:pPr>
              <a:t>27.02.2024</a:t>
            </a:fld>
            <a:endParaRPr lang="tr-TR" altLang="en-US"/>
          </a:p>
        </p:txBody>
      </p:sp>
      <p:sp>
        <p:nvSpPr>
          <p:cNvPr id="81923" name="2 Altbilgi Yer Tutucusu"/>
          <p:cNvSpPr>
            <a:spLocks noGrp="1"/>
          </p:cNvSpPr>
          <p:nvPr>
            <p:ph type="ftr" sz="quarter" idx="11"/>
          </p:nvPr>
        </p:nvSpPr>
        <p:spPr/>
        <p:txBody>
          <a:bodyPr rtlCol="0"/>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auto" hangingPunct="1">
              <a:spcBef>
                <a:spcPts val="0"/>
              </a:spcBef>
              <a:spcAft>
                <a:spcPts val="0"/>
              </a:spcAft>
              <a:defRPr/>
            </a:pPr>
            <a:r>
              <a:rPr lang="tr-TR" altLang="en-US">
                <a:cs typeface="+mn-cs"/>
              </a:rPr>
              <a:t>ASG</a:t>
            </a:r>
          </a:p>
        </p:txBody>
      </p:sp>
      <p:sp>
        <p:nvSpPr>
          <p:cNvPr id="81924" name="3 Slayt Numarası Yer Tutucusu"/>
          <p:cNvSpPr>
            <a:spLocks noGrp="1"/>
          </p:cNvSpPr>
          <p:nvPr>
            <p:ph type="sldNum" sz="quarter" idx="12"/>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7A65CEF2-D0C6-4E94-9D4F-8E4C03A549E6}" type="slidenum">
              <a:rPr lang="tr-TR" altLang="en-US" smtClean="0"/>
              <a:pPr eaLnBrk="1" hangingPunct="1">
                <a:defRPr/>
              </a:pPr>
              <a:t>70</a:t>
            </a:fld>
            <a:endParaRPr lang="tr-TR" altLang="en-US"/>
          </a:p>
        </p:txBody>
      </p:sp>
      <p:pic>
        <p:nvPicPr>
          <p:cNvPr id="55301" name="Picture 2" descr="DSC0349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Text Box 3"/>
          <p:cNvSpPr txBox="1">
            <a:spLocks noChangeArrowheads="1"/>
          </p:cNvSpPr>
          <p:nvPr/>
        </p:nvSpPr>
        <p:spPr bwMode="auto">
          <a:xfrm>
            <a:off x="1752600" y="4343400"/>
            <a:ext cx="3276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Verdana" pitchFamily="34" charset="0"/>
              </a:defRPr>
            </a:lvl1pPr>
            <a:lvl2pPr marL="742950" indent="-285750" eaLnBrk="0" hangingPunct="0">
              <a:spcBef>
                <a:spcPct val="20000"/>
              </a:spcBef>
              <a:buFont typeface="Arial" charset="0"/>
              <a:buChar char="–"/>
              <a:defRPr sz="2800">
                <a:solidFill>
                  <a:schemeClr val="tx1"/>
                </a:solidFill>
                <a:latin typeface="Verdana" pitchFamily="34" charset="0"/>
              </a:defRPr>
            </a:lvl2pPr>
            <a:lvl3pPr marL="1143000" indent="-228600" eaLnBrk="0" hangingPunct="0">
              <a:spcBef>
                <a:spcPct val="20000"/>
              </a:spcBef>
              <a:buFont typeface="Arial" charset="0"/>
              <a:buChar char="•"/>
              <a:defRPr sz="2400">
                <a:solidFill>
                  <a:schemeClr val="tx1"/>
                </a:solidFill>
                <a:latin typeface="Verdana" pitchFamily="34" charset="0"/>
              </a:defRPr>
            </a:lvl3pPr>
            <a:lvl4pPr marL="1600200" indent="-228600" eaLnBrk="0" hangingPunct="0">
              <a:spcBef>
                <a:spcPct val="20000"/>
              </a:spcBef>
              <a:buFont typeface="Arial" charset="0"/>
              <a:buChar char="–"/>
              <a:defRPr sz="2000">
                <a:solidFill>
                  <a:schemeClr val="tx1"/>
                </a:solidFill>
                <a:latin typeface="Verdana" pitchFamily="34" charset="0"/>
              </a:defRPr>
            </a:lvl4pPr>
            <a:lvl5pPr marL="2057400" indent="-228600" eaLnBrk="0" hangingPunct="0">
              <a:spcBef>
                <a:spcPct val="20000"/>
              </a:spcBef>
              <a:buFont typeface="Arial" charset="0"/>
              <a:buChar char="»"/>
              <a:defRPr sz="2000">
                <a:solidFill>
                  <a:schemeClr val="tx1"/>
                </a:solidFill>
                <a:latin typeface="Verdana"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Verdana"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Verdana"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Verdana"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Verdana" pitchFamily="34" charset="0"/>
              </a:defRPr>
            </a:lvl9pPr>
          </a:lstStyle>
          <a:p>
            <a:pPr eaLnBrk="1" hangingPunct="1">
              <a:spcBef>
                <a:spcPct val="0"/>
              </a:spcBef>
              <a:buFontTx/>
              <a:buNone/>
            </a:pPr>
            <a:r>
              <a:rPr lang="tr-TR" altLang="tr-TR" sz="1800" b="1">
                <a:solidFill>
                  <a:srgbClr val="FFFF00"/>
                </a:solidFill>
                <a:latin typeface="Comic Sans MS" pitchFamily="66" charset="0"/>
              </a:rPr>
              <a:t>Tüpler zincirle veya kelepçe ile sabitlenmemiş </a:t>
            </a:r>
          </a:p>
        </p:txBody>
      </p:sp>
      <p:sp>
        <p:nvSpPr>
          <p:cNvPr id="55303" name="Text Box 4"/>
          <p:cNvSpPr txBox="1">
            <a:spLocks noChangeArrowheads="1"/>
          </p:cNvSpPr>
          <p:nvPr/>
        </p:nvSpPr>
        <p:spPr bwMode="auto">
          <a:xfrm>
            <a:off x="5791200" y="806450"/>
            <a:ext cx="259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Verdana" pitchFamily="34" charset="0"/>
              </a:defRPr>
            </a:lvl1pPr>
            <a:lvl2pPr marL="742950" indent="-285750" eaLnBrk="0" hangingPunct="0">
              <a:spcBef>
                <a:spcPct val="20000"/>
              </a:spcBef>
              <a:buFont typeface="Arial" charset="0"/>
              <a:buChar char="–"/>
              <a:defRPr sz="2800">
                <a:solidFill>
                  <a:schemeClr val="tx1"/>
                </a:solidFill>
                <a:latin typeface="Verdana" pitchFamily="34" charset="0"/>
              </a:defRPr>
            </a:lvl2pPr>
            <a:lvl3pPr marL="1143000" indent="-228600" eaLnBrk="0" hangingPunct="0">
              <a:spcBef>
                <a:spcPct val="20000"/>
              </a:spcBef>
              <a:buFont typeface="Arial" charset="0"/>
              <a:buChar char="•"/>
              <a:defRPr sz="2400">
                <a:solidFill>
                  <a:schemeClr val="tx1"/>
                </a:solidFill>
                <a:latin typeface="Verdana" pitchFamily="34" charset="0"/>
              </a:defRPr>
            </a:lvl3pPr>
            <a:lvl4pPr marL="1600200" indent="-228600" eaLnBrk="0" hangingPunct="0">
              <a:spcBef>
                <a:spcPct val="20000"/>
              </a:spcBef>
              <a:buFont typeface="Arial" charset="0"/>
              <a:buChar char="–"/>
              <a:defRPr sz="2000">
                <a:solidFill>
                  <a:schemeClr val="tx1"/>
                </a:solidFill>
                <a:latin typeface="Verdana" pitchFamily="34" charset="0"/>
              </a:defRPr>
            </a:lvl4pPr>
            <a:lvl5pPr marL="2057400" indent="-228600" eaLnBrk="0" hangingPunct="0">
              <a:spcBef>
                <a:spcPct val="20000"/>
              </a:spcBef>
              <a:buFont typeface="Arial" charset="0"/>
              <a:buChar char="»"/>
              <a:defRPr sz="2000">
                <a:solidFill>
                  <a:schemeClr val="tx1"/>
                </a:solidFill>
                <a:latin typeface="Verdana"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Verdana"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Verdana"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Verdana"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Verdana" pitchFamily="34" charset="0"/>
              </a:defRPr>
            </a:lvl9pPr>
          </a:lstStyle>
          <a:p>
            <a:pPr eaLnBrk="1" hangingPunct="1">
              <a:spcBef>
                <a:spcPct val="0"/>
              </a:spcBef>
              <a:buFontTx/>
              <a:buNone/>
            </a:pPr>
            <a:r>
              <a:rPr lang="tr-TR" altLang="tr-TR" sz="1800" b="1">
                <a:solidFill>
                  <a:srgbClr val="FFFF00"/>
                </a:solidFill>
                <a:latin typeface="Comic Sans MS" pitchFamily="66" charset="0"/>
              </a:rPr>
              <a:t>Tüplerin kapakları takılı değil</a:t>
            </a:r>
          </a:p>
        </p:txBody>
      </p:sp>
      <p:sp>
        <p:nvSpPr>
          <p:cNvPr id="55304" name="Text Box 5"/>
          <p:cNvSpPr txBox="1">
            <a:spLocks noChangeArrowheads="1"/>
          </p:cNvSpPr>
          <p:nvPr/>
        </p:nvSpPr>
        <p:spPr bwMode="auto">
          <a:xfrm>
            <a:off x="5105400" y="3124200"/>
            <a:ext cx="3276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Verdana" pitchFamily="34" charset="0"/>
              </a:defRPr>
            </a:lvl1pPr>
            <a:lvl2pPr marL="742950" indent="-285750" eaLnBrk="0" hangingPunct="0">
              <a:spcBef>
                <a:spcPct val="20000"/>
              </a:spcBef>
              <a:buFont typeface="Arial" charset="0"/>
              <a:buChar char="–"/>
              <a:defRPr sz="2800">
                <a:solidFill>
                  <a:schemeClr val="tx1"/>
                </a:solidFill>
                <a:latin typeface="Verdana" pitchFamily="34" charset="0"/>
              </a:defRPr>
            </a:lvl2pPr>
            <a:lvl3pPr marL="1143000" indent="-228600" eaLnBrk="0" hangingPunct="0">
              <a:spcBef>
                <a:spcPct val="20000"/>
              </a:spcBef>
              <a:buFont typeface="Arial" charset="0"/>
              <a:buChar char="•"/>
              <a:defRPr sz="2400">
                <a:solidFill>
                  <a:schemeClr val="tx1"/>
                </a:solidFill>
                <a:latin typeface="Verdana" pitchFamily="34" charset="0"/>
              </a:defRPr>
            </a:lvl3pPr>
            <a:lvl4pPr marL="1600200" indent="-228600" eaLnBrk="0" hangingPunct="0">
              <a:spcBef>
                <a:spcPct val="20000"/>
              </a:spcBef>
              <a:buFont typeface="Arial" charset="0"/>
              <a:buChar char="–"/>
              <a:defRPr sz="2000">
                <a:solidFill>
                  <a:schemeClr val="tx1"/>
                </a:solidFill>
                <a:latin typeface="Verdana" pitchFamily="34" charset="0"/>
              </a:defRPr>
            </a:lvl4pPr>
            <a:lvl5pPr marL="2057400" indent="-228600" eaLnBrk="0" hangingPunct="0">
              <a:spcBef>
                <a:spcPct val="20000"/>
              </a:spcBef>
              <a:buFont typeface="Arial" charset="0"/>
              <a:buChar char="»"/>
              <a:defRPr sz="2000">
                <a:solidFill>
                  <a:schemeClr val="tx1"/>
                </a:solidFill>
                <a:latin typeface="Verdana"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Verdana"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Verdana"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Verdana"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Verdana" pitchFamily="34" charset="0"/>
              </a:defRPr>
            </a:lvl9pPr>
          </a:lstStyle>
          <a:p>
            <a:pPr eaLnBrk="1" hangingPunct="1">
              <a:spcBef>
                <a:spcPct val="0"/>
              </a:spcBef>
              <a:buFontTx/>
              <a:buNone/>
            </a:pPr>
            <a:r>
              <a:rPr lang="tr-TR" altLang="tr-TR" sz="1800" b="1">
                <a:solidFill>
                  <a:srgbClr val="FFFF00"/>
                </a:solidFill>
                <a:latin typeface="Comic Sans MS" pitchFamily="66" charset="0"/>
              </a:rPr>
              <a:t>Güneşten etkilenir durumda</a:t>
            </a:r>
          </a:p>
        </p:txBody>
      </p:sp>
    </p:spTree>
    <p:extLst>
      <p:ext uri="{BB962C8B-B14F-4D97-AF65-F5344CB8AC3E}">
        <p14:creationId xmlns:p14="http://schemas.microsoft.com/office/powerpoint/2010/main" val="3125247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3 Veri Yer Tutucusu"/>
          <p:cNvSpPr>
            <a:spLocks noGrp="1"/>
          </p:cNvSpPr>
          <p:nvPr>
            <p:ph type="dt" sz="half" idx="10"/>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857C6D66-AC7E-4AB6-ABC3-ED1F1A5B6DAB}" type="datetime1">
              <a:rPr lang="tr-TR" altLang="en-US" smtClean="0"/>
              <a:pPr eaLnBrk="1" hangingPunct="1">
                <a:defRPr/>
              </a:pPr>
              <a:t>27.02.2024</a:t>
            </a:fld>
            <a:endParaRPr lang="tr-TR" altLang="en-US"/>
          </a:p>
        </p:txBody>
      </p:sp>
      <p:sp>
        <p:nvSpPr>
          <p:cNvPr id="82947" name="4 Altbilgi Yer Tutucusu"/>
          <p:cNvSpPr>
            <a:spLocks noGrp="1"/>
          </p:cNvSpPr>
          <p:nvPr>
            <p:ph type="ftr" sz="quarter" idx="11"/>
          </p:nvPr>
        </p:nvSpPr>
        <p:spPr/>
        <p:txBody>
          <a:bodyPr rtlCol="0"/>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auto" hangingPunct="1">
              <a:spcBef>
                <a:spcPts val="0"/>
              </a:spcBef>
              <a:spcAft>
                <a:spcPts val="0"/>
              </a:spcAft>
              <a:defRPr/>
            </a:pPr>
            <a:r>
              <a:rPr lang="tr-TR" altLang="en-US">
                <a:cs typeface="+mn-cs"/>
              </a:rPr>
              <a:t>ASG</a:t>
            </a:r>
          </a:p>
        </p:txBody>
      </p:sp>
      <p:sp>
        <p:nvSpPr>
          <p:cNvPr id="82948" name="5 Slayt Numarası Yer Tutucusu"/>
          <p:cNvSpPr>
            <a:spLocks noGrp="1"/>
          </p:cNvSpPr>
          <p:nvPr>
            <p:ph type="sldNum" sz="quarter" idx="12"/>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E1AF03B9-9543-43DD-A8B9-73C58CC61741}" type="slidenum">
              <a:rPr lang="tr-TR" altLang="en-US" smtClean="0"/>
              <a:pPr eaLnBrk="1" hangingPunct="1">
                <a:defRPr/>
              </a:pPr>
              <a:t>71</a:t>
            </a:fld>
            <a:endParaRPr lang="tr-TR" altLang="en-US"/>
          </a:p>
        </p:txBody>
      </p:sp>
      <p:pic>
        <p:nvPicPr>
          <p:cNvPr id="56325" name="Picture 2" descr="DSC001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1450"/>
            <a:ext cx="9372600" cy="702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Text Box 3"/>
          <p:cNvSpPr txBox="1">
            <a:spLocks noChangeArrowheads="1"/>
          </p:cNvSpPr>
          <p:nvPr/>
        </p:nvSpPr>
        <p:spPr bwMode="auto">
          <a:xfrm>
            <a:off x="3657600" y="4724400"/>
            <a:ext cx="2514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Verdana" pitchFamily="34" charset="0"/>
              </a:defRPr>
            </a:lvl1pPr>
            <a:lvl2pPr marL="742950" indent="-285750" eaLnBrk="0" hangingPunct="0">
              <a:spcBef>
                <a:spcPct val="20000"/>
              </a:spcBef>
              <a:buFont typeface="Arial" charset="0"/>
              <a:buChar char="–"/>
              <a:defRPr sz="2800">
                <a:solidFill>
                  <a:schemeClr val="tx1"/>
                </a:solidFill>
                <a:latin typeface="Verdana" pitchFamily="34" charset="0"/>
              </a:defRPr>
            </a:lvl2pPr>
            <a:lvl3pPr marL="1143000" indent="-228600" eaLnBrk="0" hangingPunct="0">
              <a:spcBef>
                <a:spcPct val="20000"/>
              </a:spcBef>
              <a:buFont typeface="Arial" charset="0"/>
              <a:buChar char="•"/>
              <a:defRPr sz="2400">
                <a:solidFill>
                  <a:schemeClr val="tx1"/>
                </a:solidFill>
                <a:latin typeface="Verdana" pitchFamily="34" charset="0"/>
              </a:defRPr>
            </a:lvl3pPr>
            <a:lvl4pPr marL="1600200" indent="-228600" eaLnBrk="0" hangingPunct="0">
              <a:spcBef>
                <a:spcPct val="20000"/>
              </a:spcBef>
              <a:buFont typeface="Arial" charset="0"/>
              <a:buChar char="–"/>
              <a:defRPr sz="2000">
                <a:solidFill>
                  <a:schemeClr val="tx1"/>
                </a:solidFill>
                <a:latin typeface="Verdana" pitchFamily="34" charset="0"/>
              </a:defRPr>
            </a:lvl4pPr>
            <a:lvl5pPr marL="2057400" indent="-228600" eaLnBrk="0" hangingPunct="0">
              <a:spcBef>
                <a:spcPct val="20000"/>
              </a:spcBef>
              <a:buFont typeface="Arial" charset="0"/>
              <a:buChar char="»"/>
              <a:defRPr sz="2000">
                <a:solidFill>
                  <a:schemeClr val="tx1"/>
                </a:solidFill>
                <a:latin typeface="Verdana"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Verdana"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Verdana"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Verdana"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Verdana" pitchFamily="34" charset="0"/>
              </a:defRPr>
            </a:lvl9pPr>
          </a:lstStyle>
          <a:p>
            <a:pPr eaLnBrk="1" hangingPunct="1">
              <a:spcBef>
                <a:spcPct val="0"/>
              </a:spcBef>
              <a:buFontTx/>
              <a:buNone/>
            </a:pPr>
            <a:r>
              <a:rPr lang="tr-TR" altLang="tr-TR" sz="1800" b="1">
                <a:solidFill>
                  <a:srgbClr val="FFFF00"/>
                </a:solidFill>
                <a:latin typeface="Comic Sans MS" pitchFamily="66" charset="0"/>
              </a:rPr>
              <a:t>Tüpler yerde yatık olarak duruyor</a:t>
            </a:r>
          </a:p>
        </p:txBody>
      </p:sp>
      <p:sp>
        <p:nvSpPr>
          <p:cNvPr id="56327" name="Text Box 4"/>
          <p:cNvSpPr txBox="1">
            <a:spLocks noChangeArrowheads="1"/>
          </p:cNvSpPr>
          <p:nvPr/>
        </p:nvSpPr>
        <p:spPr bwMode="auto">
          <a:xfrm>
            <a:off x="1905000" y="1600200"/>
            <a:ext cx="3276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Verdana" pitchFamily="34" charset="0"/>
              </a:defRPr>
            </a:lvl1pPr>
            <a:lvl2pPr marL="742950" indent="-285750" eaLnBrk="0" hangingPunct="0">
              <a:spcBef>
                <a:spcPct val="20000"/>
              </a:spcBef>
              <a:buFont typeface="Arial" charset="0"/>
              <a:buChar char="–"/>
              <a:defRPr sz="2800">
                <a:solidFill>
                  <a:schemeClr val="tx1"/>
                </a:solidFill>
                <a:latin typeface="Verdana" pitchFamily="34" charset="0"/>
              </a:defRPr>
            </a:lvl2pPr>
            <a:lvl3pPr marL="1143000" indent="-228600" eaLnBrk="0" hangingPunct="0">
              <a:spcBef>
                <a:spcPct val="20000"/>
              </a:spcBef>
              <a:buFont typeface="Arial" charset="0"/>
              <a:buChar char="•"/>
              <a:defRPr sz="2400">
                <a:solidFill>
                  <a:schemeClr val="tx1"/>
                </a:solidFill>
                <a:latin typeface="Verdana" pitchFamily="34" charset="0"/>
              </a:defRPr>
            </a:lvl3pPr>
            <a:lvl4pPr marL="1600200" indent="-228600" eaLnBrk="0" hangingPunct="0">
              <a:spcBef>
                <a:spcPct val="20000"/>
              </a:spcBef>
              <a:buFont typeface="Arial" charset="0"/>
              <a:buChar char="–"/>
              <a:defRPr sz="2000">
                <a:solidFill>
                  <a:schemeClr val="tx1"/>
                </a:solidFill>
                <a:latin typeface="Verdana" pitchFamily="34" charset="0"/>
              </a:defRPr>
            </a:lvl4pPr>
            <a:lvl5pPr marL="2057400" indent="-228600" eaLnBrk="0" hangingPunct="0">
              <a:spcBef>
                <a:spcPct val="20000"/>
              </a:spcBef>
              <a:buFont typeface="Arial" charset="0"/>
              <a:buChar char="»"/>
              <a:defRPr sz="2000">
                <a:solidFill>
                  <a:schemeClr val="tx1"/>
                </a:solidFill>
                <a:latin typeface="Verdana"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Verdana"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Verdana"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Verdana"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Verdana" pitchFamily="34" charset="0"/>
              </a:defRPr>
            </a:lvl9pPr>
          </a:lstStyle>
          <a:p>
            <a:pPr eaLnBrk="1" hangingPunct="1">
              <a:spcBef>
                <a:spcPct val="0"/>
              </a:spcBef>
              <a:buFontTx/>
              <a:buNone/>
            </a:pPr>
            <a:r>
              <a:rPr lang="tr-TR" altLang="tr-TR" sz="1800" b="1">
                <a:solidFill>
                  <a:srgbClr val="FFFF00"/>
                </a:solidFill>
                <a:latin typeface="Comic Sans MS" pitchFamily="66" charset="0"/>
              </a:rPr>
              <a:t>Tüpler zincirle veya kelepçe ile sabitlenmemiş </a:t>
            </a:r>
          </a:p>
        </p:txBody>
      </p:sp>
      <p:sp>
        <p:nvSpPr>
          <p:cNvPr id="56328" name="Line 5"/>
          <p:cNvSpPr>
            <a:spLocks noChangeShapeType="1"/>
          </p:cNvSpPr>
          <p:nvPr/>
        </p:nvSpPr>
        <p:spPr bwMode="auto">
          <a:xfrm>
            <a:off x="4038600" y="2057400"/>
            <a:ext cx="1143000" cy="304800"/>
          </a:xfrm>
          <a:prstGeom prst="line">
            <a:avLst/>
          </a:prstGeom>
          <a:noFill/>
          <a:ln w="4445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56329" name="Text Box 6"/>
          <p:cNvSpPr txBox="1">
            <a:spLocks noChangeArrowheads="1"/>
          </p:cNvSpPr>
          <p:nvPr/>
        </p:nvSpPr>
        <p:spPr bwMode="auto">
          <a:xfrm>
            <a:off x="3886200" y="2819400"/>
            <a:ext cx="3505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Verdana" pitchFamily="34" charset="0"/>
              </a:defRPr>
            </a:lvl1pPr>
            <a:lvl2pPr marL="742950" indent="-285750" eaLnBrk="0" hangingPunct="0">
              <a:spcBef>
                <a:spcPct val="20000"/>
              </a:spcBef>
              <a:buFont typeface="Arial" charset="0"/>
              <a:buChar char="–"/>
              <a:defRPr sz="2800">
                <a:solidFill>
                  <a:schemeClr val="tx1"/>
                </a:solidFill>
                <a:latin typeface="Verdana" pitchFamily="34" charset="0"/>
              </a:defRPr>
            </a:lvl2pPr>
            <a:lvl3pPr marL="1143000" indent="-228600" eaLnBrk="0" hangingPunct="0">
              <a:spcBef>
                <a:spcPct val="20000"/>
              </a:spcBef>
              <a:buFont typeface="Arial" charset="0"/>
              <a:buChar char="•"/>
              <a:defRPr sz="2400">
                <a:solidFill>
                  <a:schemeClr val="tx1"/>
                </a:solidFill>
                <a:latin typeface="Verdana" pitchFamily="34" charset="0"/>
              </a:defRPr>
            </a:lvl3pPr>
            <a:lvl4pPr marL="1600200" indent="-228600" eaLnBrk="0" hangingPunct="0">
              <a:spcBef>
                <a:spcPct val="20000"/>
              </a:spcBef>
              <a:buFont typeface="Arial" charset="0"/>
              <a:buChar char="–"/>
              <a:defRPr sz="2000">
                <a:solidFill>
                  <a:schemeClr val="tx1"/>
                </a:solidFill>
                <a:latin typeface="Verdana" pitchFamily="34" charset="0"/>
              </a:defRPr>
            </a:lvl4pPr>
            <a:lvl5pPr marL="2057400" indent="-228600" eaLnBrk="0" hangingPunct="0">
              <a:spcBef>
                <a:spcPct val="20000"/>
              </a:spcBef>
              <a:buFont typeface="Arial" charset="0"/>
              <a:buChar char="»"/>
              <a:defRPr sz="2000">
                <a:solidFill>
                  <a:schemeClr val="tx1"/>
                </a:solidFill>
                <a:latin typeface="Verdana"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Verdana"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Verdana"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Verdana"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Verdana" pitchFamily="34" charset="0"/>
              </a:defRPr>
            </a:lvl9pPr>
          </a:lstStyle>
          <a:p>
            <a:pPr eaLnBrk="1" hangingPunct="1">
              <a:spcBef>
                <a:spcPct val="0"/>
              </a:spcBef>
              <a:buFontTx/>
              <a:buNone/>
            </a:pPr>
            <a:r>
              <a:rPr lang="tr-TR" altLang="tr-TR" sz="1800" b="1">
                <a:solidFill>
                  <a:srgbClr val="FFFF00"/>
                </a:solidFill>
                <a:latin typeface="Comic Sans MS" pitchFamily="66" charset="0"/>
              </a:rPr>
              <a:t>Değişik özellikteki tüpler yanyana  LPG/OKSİJEN</a:t>
            </a:r>
          </a:p>
        </p:txBody>
      </p:sp>
      <p:sp>
        <p:nvSpPr>
          <p:cNvPr id="56330" name="Line 7"/>
          <p:cNvSpPr>
            <a:spLocks noChangeShapeType="1"/>
          </p:cNvSpPr>
          <p:nvPr/>
        </p:nvSpPr>
        <p:spPr bwMode="auto">
          <a:xfrm flipV="1">
            <a:off x="6705600" y="2438400"/>
            <a:ext cx="457200" cy="762000"/>
          </a:xfrm>
          <a:prstGeom prst="line">
            <a:avLst/>
          </a:prstGeom>
          <a:noFill/>
          <a:ln w="4445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56331" name="Text Box 8"/>
          <p:cNvSpPr txBox="1">
            <a:spLocks noChangeArrowheads="1"/>
          </p:cNvSpPr>
          <p:nvPr/>
        </p:nvSpPr>
        <p:spPr bwMode="auto">
          <a:xfrm>
            <a:off x="6172200" y="1524000"/>
            <a:ext cx="297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Verdana" pitchFamily="34" charset="0"/>
              </a:defRPr>
            </a:lvl1pPr>
            <a:lvl2pPr marL="742950" indent="-285750" eaLnBrk="0" hangingPunct="0">
              <a:spcBef>
                <a:spcPct val="20000"/>
              </a:spcBef>
              <a:buFont typeface="Arial" charset="0"/>
              <a:buChar char="–"/>
              <a:defRPr sz="2800">
                <a:solidFill>
                  <a:schemeClr val="tx1"/>
                </a:solidFill>
                <a:latin typeface="Verdana" pitchFamily="34" charset="0"/>
              </a:defRPr>
            </a:lvl2pPr>
            <a:lvl3pPr marL="1143000" indent="-228600" eaLnBrk="0" hangingPunct="0">
              <a:spcBef>
                <a:spcPct val="20000"/>
              </a:spcBef>
              <a:buFont typeface="Arial" charset="0"/>
              <a:buChar char="•"/>
              <a:defRPr sz="2400">
                <a:solidFill>
                  <a:schemeClr val="tx1"/>
                </a:solidFill>
                <a:latin typeface="Verdana" pitchFamily="34" charset="0"/>
              </a:defRPr>
            </a:lvl3pPr>
            <a:lvl4pPr marL="1600200" indent="-228600" eaLnBrk="0" hangingPunct="0">
              <a:spcBef>
                <a:spcPct val="20000"/>
              </a:spcBef>
              <a:buFont typeface="Arial" charset="0"/>
              <a:buChar char="–"/>
              <a:defRPr sz="2000">
                <a:solidFill>
                  <a:schemeClr val="tx1"/>
                </a:solidFill>
                <a:latin typeface="Verdana" pitchFamily="34" charset="0"/>
              </a:defRPr>
            </a:lvl4pPr>
            <a:lvl5pPr marL="2057400" indent="-228600" eaLnBrk="0" hangingPunct="0">
              <a:spcBef>
                <a:spcPct val="20000"/>
              </a:spcBef>
              <a:buFont typeface="Arial" charset="0"/>
              <a:buChar char="»"/>
              <a:defRPr sz="2000">
                <a:solidFill>
                  <a:schemeClr val="tx1"/>
                </a:solidFill>
                <a:latin typeface="Verdana"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Verdana"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Verdana"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Verdana"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Verdana" pitchFamily="34" charset="0"/>
              </a:defRPr>
            </a:lvl9pPr>
          </a:lstStyle>
          <a:p>
            <a:pPr eaLnBrk="1" hangingPunct="1">
              <a:spcBef>
                <a:spcPct val="0"/>
              </a:spcBef>
              <a:buFontTx/>
              <a:buNone/>
            </a:pPr>
            <a:r>
              <a:rPr lang="tr-TR" altLang="tr-TR" sz="1800" b="1">
                <a:solidFill>
                  <a:srgbClr val="FFFF00"/>
                </a:solidFill>
                <a:latin typeface="Comic Sans MS" pitchFamily="66" charset="0"/>
              </a:rPr>
              <a:t>Kapakları yok</a:t>
            </a:r>
          </a:p>
        </p:txBody>
      </p:sp>
    </p:spTree>
    <p:extLst>
      <p:ext uri="{BB962C8B-B14F-4D97-AF65-F5344CB8AC3E}">
        <p14:creationId xmlns:p14="http://schemas.microsoft.com/office/powerpoint/2010/main" val="15357618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6" name="Rectangle 3"/>
          <p:cNvSpPr>
            <a:spLocks noGrp="1" noChangeArrowheads="1"/>
          </p:cNvSpPr>
          <p:nvPr>
            <p:ph idx="1"/>
          </p:nvPr>
        </p:nvSpPr>
        <p:spPr>
          <a:xfrm>
            <a:off x="0" y="404664"/>
            <a:ext cx="8532440" cy="6120680"/>
          </a:xfrm>
        </p:spPr>
        <p:txBody>
          <a:bodyPr>
            <a:noAutofit/>
          </a:bodyPr>
          <a:lstStyle/>
          <a:p>
            <a:pPr eaLnBrk="1" hangingPunct="1"/>
            <a:r>
              <a:rPr lang="tr-TR" altLang="tr-TR" sz="2400" dirty="0">
                <a:latin typeface="+mj-lt"/>
              </a:rPr>
              <a:t>Özellikle </a:t>
            </a:r>
            <a:r>
              <a:rPr lang="tr-TR" altLang="tr-TR" sz="2400" b="1" dirty="0">
                <a:latin typeface="+mj-lt"/>
              </a:rPr>
              <a:t>zehirleyici gazlar </a:t>
            </a:r>
            <a:r>
              <a:rPr lang="tr-TR" altLang="tr-TR" sz="2400" dirty="0">
                <a:latin typeface="+mj-lt"/>
              </a:rPr>
              <a:t>ile çalışılan yerlerin yakınında mutlaka bir </a:t>
            </a:r>
            <a:r>
              <a:rPr lang="tr-TR" altLang="tr-TR" sz="2400" b="1" dirty="0">
                <a:latin typeface="+mj-lt"/>
              </a:rPr>
              <a:t>kendinden beslemeli solunum cihazı </a:t>
            </a:r>
            <a:r>
              <a:rPr lang="tr-TR" altLang="tr-TR" sz="2400" dirty="0">
                <a:latin typeface="+mj-lt"/>
              </a:rPr>
              <a:t>bulunmalıdır. </a:t>
            </a:r>
          </a:p>
          <a:p>
            <a:pPr eaLnBrk="1" hangingPunct="1"/>
            <a:endParaRPr lang="tr-TR" altLang="tr-TR" sz="2400" dirty="0">
              <a:latin typeface="+mj-lt"/>
            </a:endParaRPr>
          </a:p>
          <a:p>
            <a:pPr eaLnBrk="1" hangingPunct="1"/>
            <a:r>
              <a:rPr lang="tr-TR" altLang="tr-TR" sz="2400" dirty="0">
                <a:latin typeface="+mj-lt"/>
              </a:rPr>
              <a:t>Gaz, </a:t>
            </a:r>
            <a:r>
              <a:rPr lang="tr-TR" altLang="tr-TR" sz="2400" b="1" dirty="0">
                <a:latin typeface="+mj-lt"/>
              </a:rPr>
              <a:t>tüp basıncından daha düşük basınçlarda kullanılacak ise </a:t>
            </a:r>
            <a:r>
              <a:rPr lang="tr-TR" altLang="tr-TR" sz="2400" dirty="0">
                <a:latin typeface="+mj-lt"/>
              </a:rPr>
              <a:t>tüpe mutlaka </a:t>
            </a:r>
            <a:r>
              <a:rPr lang="tr-TR" altLang="tr-TR" sz="2400" b="1" dirty="0">
                <a:solidFill>
                  <a:srgbClr val="FF0000"/>
                </a:solidFill>
                <a:latin typeface="+mj-lt"/>
              </a:rPr>
              <a:t>uygun bir regülatör </a:t>
            </a:r>
            <a:r>
              <a:rPr lang="tr-TR" altLang="tr-TR" sz="2400" dirty="0">
                <a:latin typeface="+mj-lt"/>
              </a:rPr>
              <a:t>bağlanmalıdır. </a:t>
            </a:r>
          </a:p>
          <a:p>
            <a:pPr eaLnBrk="1" hangingPunct="1"/>
            <a:endParaRPr lang="tr-TR" altLang="tr-TR" sz="2400" dirty="0">
              <a:latin typeface="+mj-lt"/>
            </a:endParaRPr>
          </a:p>
          <a:p>
            <a:pPr lvl="0">
              <a:lnSpc>
                <a:spcPct val="80000"/>
              </a:lnSpc>
            </a:pPr>
            <a:r>
              <a:rPr lang="tr-TR" altLang="tr-TR" sz="2400" b="1" dirty="0">
                <a:solidFill>
                  <a:prstClr val="black"/>
                </a:solidFill>
                <a:latin typeface="+mj-lt"/>
              </a:rPr>
              <a:t>Tüp basıncını yükseltmek için </a:t>
            </a:r>
            <a:r>
              <a:rPr lang="tr-TR" altLang="tr-TR" sz="2400" b="1" dirty="0">
                <a:solidFill>
                  <a:srgbClr val="FF0000"/>
                </a:solidFill>
                <a:latin typeface="+mj-lt"/>
              </a:rPr>
              <a:t>direkt alev veya elektrikli ısıtma kesinlikle kullanılmamalıdır.</a:t>
            </a:r>
            <a:r>
              <a:rPr lang="tr-TR" altLang="tr-TR" sz="2400" dirty="0">
                <a:solidFill>
                  <a:prstClr val="black"/>
                </a:solidFill>
                <a:latin typeface="+mj-lt"/>
              </a:rPr>
              <a:t>. </a:t>
            </a:r>
          </a:p>
          <a:p>
            <a:pPr lvl="0">
              <a:lnSpc>
                <a:spcPct val="80000"/>
              </a:lnSpc>
            </a:pPr>
            <a:endParaRPr lang="tr-TR" altLang="tr-TR" sz="2400" dirty="0">
              <a:solidFill>
                <a:prstClr val="black"/>
              </a:solidFill>
              <a:latin typeface="+mj-lt"/>
            </a:endParaRPr>
          </a:p>
          <a:p>
            <a:pPr lvl="0">
              <a:lnSpc>
                <a:spcPct val="80000"/>
              </a:lnSpc>
            </a:pPr>
            <a:r>
              <a:rPr lang="tr-TR" altLang="tr-TR" sz="2400" dirty="0">
                <a:solidFill>
                  <a:prstClr val="black"/>
                </a:solidFill>
                <a:latin typeface="+mj-lt"/>
              </a:rPr>
              <a:t>Tüplerden alınan gazlar </a:t>
            </a:r>
            <a:r>
              <a:rPr lang="tr-TR" altLang="tr-TR" sz="2400" b="1" dirty="0">
                <a:solidFill>
                  <a:srgbClr val="FF0000"/>
                </a:solidFill>
                <a:latin typeface="+mj-lt"/>
              </a:rPr>
              <a:t>tüplere tekrar doldurulmamalı, </a:t>
            </a:r>
            <a:r>
              <a:rPr lang="tr-TR" altLang="tr-TR" sz="2400" dirty="0">
                <a:solidFill>
                  <a:prstClr val="black"/>
                </a:solidFill>
                <a:latin typeface="+mj-lt"/>
              </a:rPr>
              <a:t>bir tüpten diğerine kesinlikle </a:t>
            </a:r>
            <a:r>
              <a:rPr lang="tr-TR" altLang="tr-TR" sz="2400" b="1" dirty="0">
                <a:solidFill>
                  <a:srgbClr val="FF0000"/>
                </a:solidFill>
                <a:latin typeface="+mj-lt"/>
              </a:rPr>
              <a:t>gaz aktarması yapılmamalıdır</a:t>
            </a:r>
            <a:r>
              <a:rPr lang="tr-TR" altLang="tr-TR" sz="2400" dirty="0">
                <a:solidFill>
                  <a:prstClr val="black"/>
                </a:solidFill>
                <a:latin typeface="+mj-lt"/>
              </a:rPr>
              <a:t>. </a:t>
            </a:r>
          </a:p>
          <a:p>
            <a:pPr lvl="0">
              <a:lnSpc>
                <a:spcPct val="80000"/>
              </a:lnSpc>
            </a:pPr>
            <a:endParaRPr lang="tr-TR" altLang="tr-TR" sz="2400" dirty="0">
              <a:solidFill>
                <a:prstClr val="black"/>
              </a:solidFill>
              <a:latin typeface="+mj-lt"/>
            </a:endParaRPr>
          </a:p>
          <a:p>
            <a:pPr lvl="0">
              <a:lnSpc>
                <a:spcPct val="80000"/>
              </a:lnSpc>
            </a:pPr>
            <a:r>
              <a:rPr lang="tr-TR" altLang="tr-TR" sz="2400" b="1" dirty="0">
                <a:solidFill>
                  <a:prstClr val="black"/>
                </a:solidFill>
                <a:latin typeface="+mj-lt"/>
              </a:rPr>
              <a:t>Tüpler kesinlikle </a:t>
            </a:r>
            <a:r>
              <a:rPr lang="tr-TR" altLang="tr-TR" sz="2400" dirty="0">
                <a:solidFill>
                  <a:prstClr val="black"/>
                </a:solidFill>
                <a:latin typeface="+mj-lt"/>
              </a:rPr>
              <a:t>tekerlek olarak, destek amacı ile veya içindeki gazı kullanmaktan </a:t>
            </a:r>
            <a:r>
              <a:rPr lang="tr-TR" altLang="tr-TR" sz="2400" b="1" dirty="0">
                <a:solidFill>
                  <a:srgbClr val="FF0000"/>
                </a:solidFill>
                <a:latin typeface="+mj-lt"/>
              </a:rPr>
              <a:t>başka bir amaç için kullanılmamalıdır. </a:t>
            </a:r>
          </a:p>
          <a:p>
            <a:pPr eaLnBrk="1" hangingPunct="1"/>
            <a:endParaRPr lang="tr-TR" altLang="tr-TR" sz="2400" dirty="0">
              <a:latin typeface="+mj-lt"/>
            </a:endParaRPr>
          </a:p>
        </p:txBody>
      </p:sp>
      <p:sp>
        <p:nvSpPr>
          <p:cNvPr id="90116" name="5 Slayt Numarası Yer Tutucusu"/>
          <p:cNvSpPr>
            <a:spLocks noGrp="1"/>
          </p:cNvSpPr>
          <p:nvPr>
            <p:ph type="sldNum" sz="quarter" idx="12"/>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49BB461E-FF73-4AFD-8EA8-B33496C5B976}" type="slidenum">
              <a:rPr lang="tr-TR" altLang="en-US" smtClean="0"/>
              <a:pPr eaLnBrk="1" hangingPunct="1">
                <a:defRPr/>
              </a:pPr>
              <a:t>72</a:t>
            </a:fld>
            <a:endParaRPr lang="tr-TR" altLang="en-US" dirty="0"/>
          </a:p>
        </p:txBody>
      </p:sp>
    </p:spTree>
    <p:extLst>
      <p:ext uri="{BB962C8B-B14F-4D97-AF65-F5344CB8AC3E}">
        <p14:creationId xmlns:p14="http://schemas.microsoft.com/office/powerpoint/2010/main" val="41177320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8" name="Rectangle 3"/>
          <p:cNvSpPr>
            <a:spLocks noGrp="1" noChangeArrowheads="1"/>
          </p:cNvSpPr>
          <p:nvPr>
            <p:ph idx="1"/>
          </p:nvPr>
        </p:nvSpPr>
        <p:spPr>
          <a:xfrm>
            <a:off x="107504" y="260648"/>
            <a:ext cx="8352928" cy="6048672"/>
          </a:xfrm>
        </p:spPr>
        <p:txBody>
          <a:bodyPr>
            <a:noAutofit/>
          </a:bodyPr>
          <a:lstStyle/>
          <a:p>
            <a:pPr lvl="0">
              <a:lnSpc>
                <a:spcPct val="80000"/>
              </a:lnSpc>
            </a:pPr>
            <a:r>
              <a:rPr lang="tr-TR" altLang="tr-TR" sz="2800" b="1" dirty="0">
                <a:latin typeface="+mj-lt"/>
              </a:rPr>
              <a:t>Oksijen veya yanmayı destekleyen başka gaz tüplerinin valflerine </a:t>
            </a:r>
            <a:r>
              <a:rPr lang="tr-TR" altLang="tr-TR" sz="2800" dirty="0">
                <a:latin typeface="+mj-lt"/>
              </a:rPr>
              <a:t>kesinlikle </a:t>
            </a:r>
            <a:r>
              <a:rPr lang="tr-TR" altLang="tr-TR" sz="2800" b="1" dirty="0">
                <a:latin typeface="+mj-lt"/>
              </a:rPr>
              <a:t>yağ,  gres veya başka yanıcı madde değmemelidir. </a:t>
            </a:r>
          </a:p>
          <a:p>
            <a:pPr eaLnBrk="1" hangingPunct="1">
              <a:lnSpc>
                <a:spcPct val="90000"/>
              </a:lnSpc>
            </a:pPr>
            <a:endParaRPr lang="tr-TR" altLang="tr-TR" sz="2800" dirty="0">
              <a:latin typeface="+mj-lt"/>
            </a:endParaRPr>
          </a:p>
          <a:p>
            <a:pPr eaLnBrk="1" hangingPunct="1">
              <a:lnSpc>
                <a:spcPct val="90000"/>
              </a:lnSpc>
            </a:pPr>
            <a:r>
              <a:rPr lang="tr-TR" altLang="tr-TR" sz="2800" dirty="0">
                <a:latin typeface="+mj-lt"/>
              </a:rPr>
              <a:t>Tüpler </a:t>
            </a:r>
            <a:r>
              <a:rPr lang="tr-TR" altLang="tr-TR" sz="2800" b="1" dirty="0">
                <a:solidFill>
                  <a:srgbClr val="FF0000"/>
                </a:solidFill>
                <a:latin typeface="+mj-lt"/>
              </a:rPr>
              <a:t>darbelere </a:t>
            </a:r>
            <a:r>
              <a:rPr lang="tr-TR" altLang="tr-TR" sz="2800" dirty="0">
                <a:latin typeface="+mj-lt"/>
              </a:rPr>
              <a:t>maruz bırakılmamalıdır. </a:t>
            </a:r>
          </a:p>
          <a:p>
            <a:pPr eaLnBrk="1" hangingPunct="1">
              <a:lnSpc>
                <a:spcPct val="90000"/>
              </a:lnSpc>
            </a:pPr>
            <a:endParaRPr lang="tr-TR" altLang="tr-TR" sz="2800" dirty="0">
              <a:latin typeface="+mj-lt"/>
            </a:endParaRPr>
          </a:p>
          <a:p>
            <a:pPr eaLnBrk="1" hangingPunct="1">
              <a:lnSpc>
                <a:spcPct val="90000"/>
              </a:lnSpc>
            </a:pPr>
            <a:r>
              <a:rPr lang="tr-TR" altLang="tr-TR" sz="2800" dirty="0">
                <a:latin typeface="+mj-lt"/>
              </a:rPr>
              <a:t>Tüp valfleri veya emniyet tertibatları üzerinde </a:t>
            </a:r>
            <a:r>
              <a:rPr lang="tr-TR" altLang="tr-TR" sz="2800" b="1" dirty="0">
                <a:solidFill>
                  <a:srgbClr val="FF0000"/>
                </a:solidFill>
                <a:latin typeface="+mj-lt"/>
              </a:rPr>
              <a:t>kesinlikle tamir yapılmamalıdır. </a:t>
            </a:r>
          </a:p>
          <a:p>
            <a:pPr eaLnBrk="1" hangingPunct="1">
              <a:lnSpc>
                <a:spcPct val="90000"/>
              </a:lnSpc>
            </a:pPr>
            <a:endParaRPr lang="tr-TR" altLang="tr-TR" sz="2800" dirty="0">
              <a:latin typeface="+mj-lt"/>
            </a:endParaRPr>
          </a:p>
          <a:p>
            <a:pPr eaLnBrk="1" hangingPunct="1">
              <a:lnSpc>
                <a:spcPct val="90000"/>
              </a:lnSpc>
            </a:pPr>
            <a:r>
              <a:rPr lang="tr-TR" altLang="tr-TR" sz="2800" dirty="0">
                <a:latin typeface="+mj-lt"/>
              </a:rPr>
              <a:t>Tüp kullanım yerine bağlanmış olsa dahi </a:t>
            </a:r>
            <a:r>
              <a:rPr lang="tr-TR" altLang="tr-TR" sz="2800" b="1" dirty="0">
                <a:solidFill>
                  <a:srgbClr val="FF0000"/>
                </a:solidFill>
                <a:latin typeface="+mj-lt"/>
              </a:rPr>
              <a:t>gaz kullanılmadığı zamanlarda valfi kapatılmalıdır. </a:t>
            </a:r>
          </a:p>
          <a:p>
            <a:pPr eaLnBrk="1" hangingPunct="1">
              <a:lnSpc>
                <a:spcPct val="90000"/>
              </a:lnSpc>
            </a:pPr>
            <a:endParaRPr lang="tr-TR" altLang="tr-TR" sz="2800" dirty="0">
              <a:latin typeface="+mj-lt"/>
            </a:endParaRPr>
          </a:p>
          <a:p>
            <a:pPr eaLnBrk="1" hangingPunct="1">
              <a:lnSpc>
                <a:spcPct val="90000"/>
              </a:lnSpc>
            </a:pPr>
            <a:r>
              <a:rPr lang="tr-TR" altLang="tr-TR" sz="2800" b="1" dirty="0">
                <a:latin typeface="+mj-lt"/>
              </a:rPr>
              <a:t>Tüp boşalıp kullanım yerinde söküldükten sonra</a:t>
            </a:r>
            <a:r>
              <a:rPr lang="tr-TR" altLang="tr-TR" sz="2800" dirty="0">
                <a:latin typeface="+mj-lt"/>
              </a:rPr>
              <a:t> </a:t>
            </a:r>
            <a:r>
              <a:rPr lang="tr-TR" altLang="tr-TR" sz="2800" b="1" dirty="0">
                <a:solidFill>
                  <a:srgbClr val="FF0000"/>
                </a:solidFill>
                <a:latin typeface="+mj-lt"/>
              </a:rPr>
              <a:t>valf ve tüp kapakları derhal takılmalıdır</a:t>
            </a:r>
            <a:r>
              <a:rPr lang="tr-TR" altLang="tr-TR" sz="2400" b="1" dirty="0">
                <a:solidFill>
                  <a:srgbClr val="FF0000"/>
                </a:solidFill>
                <a:latin typeface="+mj-lt"/>
              </a:rPr>
              <a:t>. </a:t>
            </a:r>
          </a:p>
        </p:txBody>
      </p:sp>
      <p:sp>
        <p:nvSpPr>
          <p:cNvPr id="94212" name="5 Slayt Numarası Yer Tutucusu"/>
          <p:cNvSpPr>
            <a:spLocks noGrp="1"/>
          </p:cNvSpPr>
          <p:nvPr>
            <p:ph type="sldNum" sz="quarter" idx="12"/>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4F2231B1-2F75-49F3-BA8B-902D31C5FB70}" type="slidenum">
              <a:rPr lang="tr-TR" altLang="en-US" smtClean="0"/>
              <a:pPr eaLnBrk="1" hangingPunct="1">
                <a:defRPr/>
              </a:pPr>
              <a:t>73</a:t>
            </a:fld>
            <a:endParaRPr lang="tr-TR" altLang="en-US"/>
          </a:p>
        </p:txBody>
      </p:sp>
    </p:spTree>
    <p:extLst>
      <p:ext uri="{BB962C8B-B14F-4D97-AF65-F5344CB8AC3E}">
        <p14:creationId xmlns:p14="http://schemas.microsoft.com/office/powerpoint/2010/main" val="41037926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395536" y="-243408"/>
            <a:ext cx="8301608" cy="1143000"/>
          </a:xfrm>
        </p:spPr>
        <p:txBody>
          <a:bodyPr/>
          <a:lstStyle/>
          <a:p>
            <a:r>
              <a:rPr lang="tr-TR" b="1" dirty="0">
                <a:solidFill>
                  <a:schemeClr val="tx1"/>
                </a:solidFill>
                <a:latin typeface="+mj-lt"/>
              </a:rPr>
              <a:t>GAZ TÜPÜ RENKLERİ</a:t>
            </a:r>
          </a:p>
        </p:txBody>
      </p:sp>
      <p:pic>
        <p:nvPicPr>
          <p:cNvPr id="5" name="İçerik Yer Tutucusu 4" descr="http://www.habas.com.tr/HabasFiles/image/145p/sgz_tuprenk.jp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0" y="620688"/>
            <a:ext cx="9144000" cy="6237312"/>
          </a:xfrm>
          <a:prstGeom prst="rect">
            <a:avLst/>
          </a:prstGeom>
          <a:noFill/>
          <a:ln>
            <a:noFill/>
          </a:ln>
        </p:spPr>
      </p:pic>
      <p:sp>
        <p:nvSpPr>
          <p:cNvPr id="4" name="Slayt Numarası Yer Tutucusu 3"/>
          <p:cNvSpPr>
            <a:spLocks noGrp="1"/>
          </p:cNvSpPr>
          <p:nvPr>
            <p:ph type="sldNum" sz="quarter" idx="12"/>
          </p:nvPr>
        </p:nvSpPr>
        <p:spPr/>
        <p:txBody>
          <a:bodyPr/>
          <a:lstStyle/>
          <a:p>
            <a:fld id="{9E8EC667-954C-42D1-86DC-A819E1C18EE6}" type="slidenum">
              <a:rPr lang="tr-TR" smtClean="0"/>
              <a:pPr/>
              <a:t>74</a:t>
            </a:fld>
            <a:endParaRPr lang="tr-TR"/>
          </a:p>
        </p:txBody>
      </p:sp>
    </p:spTree>
    <p:extLst>
      <p:ext uri="{BB962C8B-B14F-4D97-AF65-F5344CB8AC3E}">
        <p14:creationId xmlns:p14="http://schemas.microsoft.com/office/powerpoint/2010/main" val="25920895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http://www.habas.com.tr/HabasFiles/image/145p/sgz_440p_67.jpg"/>
          <p:cNvPicPr>
            <a:picLocks noGrp="1"/>
          </p:cNvPicPr>
          <p:nvPr>
            <p:ph idx="1"/>
          </p:nvPr>
        </p:nvPicPr>
        <p:blipFill>
          <a:blip r:embed="rId3" cstate="print">
            <a:extLst>
              <a:ext uri="{BEBA8EAE-BF5A-486C-A8C5-ECC9F3942E4B}">
                <a14:imgProps xmlns:a14="http://schemas.microsoft.com/office/drawing/2010/main">
                  <a14:imgLayer r:embed="rId4">
                    <a14:imgEffect>
                      <a14:sharpenSoften amount="48000"/>
                    </a14:imgEffect>
                    <a14:imgEffect>
                      <a14:brightnessContrast bright="-6000" contrast="25000"/>
                    </a14:imgEffect>
                  </a14:imgLayer>
                </a14:imgProps>
              </a:ext>
              <a:ext uri="{28A0092B-C50C-407E-A947-70E740481C1C}">
                <a14:useLocalDpi xmlns:a14="http://schemas.microsoft.com/office/drawing/2010/main" val="0"/>
              </a:ext>
            </a:extLst>
          </a:blip>
          <a:srcRect/>
          <a:stretch>
            <a:fillRect/>
          </a:stretch>
        </p:blipFill>
        <p:spPr bwMode="auto">
          <a:xfrm>
            <a:off x="0" y="-243408"/>
            <a:ext cx="9144000" cy="7101408"/>
          </a:xfrm>
          <a:prstGeom prst="rect">
            <a:avLst/>
          </a:prstGeom>
          <a:noFill/>
          <a:ln>
            <a:noFill/>
          </a:ln>
        </p:spPr>
      </p:pic>
      <p:sp>
        <p:nvSpPr>
          <p:cNvPr id="4" name="Slayt Numarası Yer Tutucusu 3"/>
          <p:cNvSpPr>
            <a:spLocks noGrp="1"/>
          </p:cNvSpPr>
          <p:nvPr>
            <p:ph type="sldNum" sz="quarter" idx="12"/>
          </p:nvPr>
        </p:nvSpPr>
        <p:spPr/>
        <p:txBody>
          <a:bodyPr/>
          <a:lstStyle/>
          <a:p>
            <a:fld id="{9E8EC667-954C-42D1-86DC-A819E1C18EE6}" type="slidenum">
              <a:rPr lang="tr-TR" smtClean="0"/>
              <a:pPr/>
              <a:t>75</a:t>
            </a:fld>
            <a:endParaRPr lang="tr-TR"/>
          </a:p>
        </p:txBody>
      </p:sp>
    </p:spTree>
    <p:extLst>
      <p:ext uri="{BB962C8B-B14F-4D97-AF65-F5344CB8AC3E}">
        <p14:creationId xmlns:p14="http://schemas.microsoft.com/office/powerpoint/2010/main" val="17870505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539552" y="2420938"/>
            <a:ext cx="8301236" cy="1440110"/>
          </a:xfrm>
        </p:spPr>
        <p:txBody>
          <a:bodyPr>
            <a:normAutofit/>
          </a:bodyPr>
          <a:lstStyle/>
          <a:p>
            <a:pPr eaLnBrk="1" hangingPunct="1"/>
            <a:r>
              <a:rPr lang="tr-TR" sz="4000" dirty="0">
                <a:solidFill>
                  <a:schemeClr val="tx1"/>
                </a:solidFill>
                <a:latin typeface="+mj-lt"/>
              </a:rPr>
              <a:t>KALORİFER KAZANI KONTROL LİSTESİ</a:t>
            </a:r>
          </a:p>
        </p:txBody>
      </p:sp>
      <p:sp>
        <p:nvSpPr>
          <p:cNvPr id="24579" name="Slide Number Placeholder 7"/>
          <p:cNvSpPr>
            <a:spLocks noGrp="1"/>
          </p:cNvSpPr>
          <p:nvPr>
            <p:ph type="sldNum" sz="quarter" idx="12"/>
          </p:nvPr>
        </p:nvSpPr>
        <p:spPr>
          <a:noFill/>
        </p:spPr>
        <p:txBody>
          <a:bodyPr/>
          <a:lstStyle/>
          <a:p>
            <a:fld id="{6736DFFE-D538-4F4C-AA06-8538D1CC39C9}" type="slidenum">
              <a:rPr lang="tr-TR" smtClean="0"/>
              <a:pPr/>
              <a:t>76</a:t>
            </a:fld>
            <a:endParaRPr lang="tr-TR"/>
          </a:p>
        </p:txBody>
      </p:sp>
    </p:spTree>
    <p:extLst>
      <p:ext uri="{BB962C8B-B14F-4D97-AF65-F5344CB8AC3E}">
        <p14:creationId xmlns:p14="http://schemas.microsoft.com/office/powerpoint/2010/main" val="7928097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Grp="1" noChangeArrowheads="1"/>
          </p:cNvSpPr>
          <p:nvPr>
            <p:ph type="title"/>
          </p:nvPr>
        </p:nvSpPr>
        <p:spPr/>
        <p:txBody>
          <a:bodyPr/>
          <a:lstStyle/>
          <a:p>
            <a:pPr eaLnBrk="1" hangingPunct="1"/>
            <a:r>
              <a:rPr lang="tr-TR" sz="3200" dirty="0">
                <a:solidFill>
                  <a:schemeClr val="tx1"/>
                </a:solidFill>
                <a:latin typeface="+mj-lt"/>
              </a:rPr>
              <a:t>A. KAZAN DAİRESİ KONTROLÜ</a:t>
            </a:r>
          </a:p>
        </p:txBody>
      </p:sp>
      <p:sp>
        <p:nvSpPr>
          <p:cNvPr id="26627" name="Rectangle 3"/>
          <p:cNvSpPr>
            <a:spLocks noGrp="1" noChangeArrowheads="1"/>
          </p:cNvSpPr>
          <p:nvPr>
            <p:ph idx="1"/>
          </p:nvPr>
        </p:nvSpPr>
        <p:spPr>
          <a:xfrm>
            <a:off x="107504" y="1988840"/>
            <a:ext cx="4693096" cy="4525963"/>
          </a:xfrm>
        </p:spPr>
        <p:txBody>
          <a:bodyPr>
            <a:noAutofit/>
          </a:bodyPr>
          <a:lstStyle/>
          <a:p>
            <a:pPr eaLnBrk="1" hangingPunct="1"/>
            <a:r>
              <a:rPr lang="tr-TR" sz="2400" dirty="0">
                <a:latin typeface="+mj-lt"/>
              </a:rPr>
              <a:t>Çevre sularını toplayan </a:t>
            </a:r>
            <a:r>
              <a:rPr lang="tr-TR" sz="2400" b="1" dirty="0">
                <a:solidFill>
                  <a:srgbClr val="0070C0"/>
                </a:solidFill>
                <a:latin typeface="+mj-lt"/>
              </a:rPr>
              <a:t>büyük boy </a:t>
            </a:r>
            <a:r>
              <a:rPr lang="tr-TR" sz="2400" b="1" dirty="0">
                <a:solidFill>
                  <a:srgbClr val="FF0000"/>
                </a:solidFill>
                <a:latin typeface="+mj-lt"/>
              </a:rPr>
              <a:t>döşeme süzgeci </a:t>
            </a:r>
            <a:r>
              <a:rPr lang="tr-TR" sz="2400" b="1" dirty="0">
                <a:solidFill>
                  <a:srgbClr val="0070C0"/>
                </a:solidFill>
                <a:latin typeface="+mj-lt"/>
              </a:rPr>
              <a:t>var mı?</a:t>
            </a:r>
          </a:p>
          <a:p>
            <a:pPr eaLnBrk="1" hangingPunct="1"/>
            <a:endParaRPr lang="tr-TR" sz="2400" dirty="0">
              <a:latin typeface="+mj-lt"/>
            </a:endParaRPr>
          </a:p>
          <a:p>
            <a:pPr marL="0" indent="0" eaLnBrk="1" hangingPunct="1">
              <a:buNone/>
            </a:pPr>
            <a:endParaRPr lang="tr-TR" sz="2400" dirty="0">
              <a:latin typeface="+mj-lt"/>
            </a:endParaRPr>
          </a:p>
          <a:p>
            <a:pPr eaLnBrk="1" hangingPunct="1"/>
            <a:r>
              <a:rPr lang="tr-TR" sz="2400" dirty="0">
                <a:latin typeface="+mj-lt"/>
              </a:rPr>
              <a:t>Çatıya kadar çıkan </a:t>
            </a:r>
            <a:r>
              <a:rPr lang="tr-TR" sz="2400" b="1" dirty="0">
                <a:solidFill>
                  <a:srgbClr val="FF0000"/>
                </a:solidFill>
                <a:latin typeface="+mj-lt"/>
              </a:rPr>
              <a:t>havalandırma bacası </a:t>
            </a:r>
            <a:r>
              <a:rPr lang="tr-TR" sz="2400" dirty="0">
                <a:latin typeface="+mj-lt"/>
              </a:rPr>
              <a:t>mevcut mu?</a:t>
            </a:r>
          </a:p>
        </p:txBody>
      </p:sp>
      <p:sp>
        <p:nvSpPr>
          <p:cNvPr id="26629" name="Slide Number Placeholder 9"/>
          <p:cNvSpPr>
            <a:spLocks noGrp="1"/>
          </p:cNvSpPr>
          <p:nvPr>
            <p:ph type="sldNum" sz="quarter" idx="12"/>
          </p:nvPr>
        </p:nvSpPr>
        <p:spPr>
          <a:noFill/>
        </p:spPr>
        <p:txBody>
          <a:bodyPr/>
          <a:lstStyle/>
          <a:p>
            <a:fld id="{443EF85A-43A9-4DCE-88E1-8262F65F2FBF}" type="slidenum">
              <a:rPr lang="tr-TR" smtClean="0"/>
              <a:pPr/>
              <a:t>77</a:t>
            </a:fld>
            <a:endParaRPr lang="tr-TR"/>
          </a:p>
        </p:txBody>
      </p:sp>
      <p:pic>
        <p:nvPicPr>
          <p:cNvPr id="26628" name="Picture 8" descr="c8dab40b-3e54-41e7-8993-6772fcd50abf"/>
          <p:cNvPicPr>
            <a:picLocks noChangeAspect="1" noChangeArrowheads="1"/>
          </p:cNvPicPr>
          <p:nvPr/>
        </p:nvPicPr>
        <p:blipFill>
          <a:blip r:embed="rId3" cstate="print"/>
          <a:srcRect/>
          <a:stretch>
            <a:fillRect/>
          </a:stretch>
        </p:blipFill>
        <p:spPr bwMode="auto">
          <a:xfrm>
            <a:off x="4800600" y="1524000"/>
            <a:ext cx="3898900" cy="4419600"/>
          </a:xfrm>
          <a:prstGeom prst="rect">
            <a:avLst/>
          </a:prstGeom>
          <a:noFill/>
          <a:ln w="9525">
            <a:noFill/>
            <a:miter lim="800000"/>
            <a:headEnd/>
            <a:tailEnd/>
          </a:ln>
        </p:spPr>
      </p:pic>
    </p:spTree>
    <p:extLst>
      <p:ext uri="{BB962C8B-B14F-4D97-AF65-F5344CB8AC3E}">
        <p14:creationId xmlns:p14="http://schemas.microsoft.com/office/powerpoint/2010/main" val="20998069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tr-TR" sz="3200" dirty="0">
                <a:solidFill>
                  <a:schemeClr val="tx1"/>
                </a:solidFill>
                <a:latin typeface="+mj-lt"/>
              </a:rPr>
              <a:t>A. KAZAN DAİRESİ KONTROLÜ</a:t>
            </a:r>
          </a:p>
        </p:txBody>
      </p:sp>
      <p:sp>
        <p:nvSpPr>
          <p:cNvPr id="28675" name="Rectangle 3"/>
          <p:cNvSpPr>
            <a:spLocks noGrp="1" noChangeArrowheads="1"/>
          </p:cNvSpPr>
          <p:nvPr>
            <p:ph idx="1"/>
          </p:nvPr>
        </p:nvSpPr>
        <p:spPr>
          <a:xfrm>
            <a:off x="0" y="1844824"/>
            <a:ext cx="8460432" cy="4785395"/>
          </a:xfrm>
        </p:spPr>
        <p:txBody>
          <a:bodyPr>
            <a:normAutofit/>
          </a:bodyPr>
          <a:lstStyle/>
          <a:p>
            <a:pPr eaLnBrk="1" hangingPunct="1"/>
            <a:r>
              <a:rPr lang="tr-TR" sz="2400" b="1" dirty="0">
                <a:solidFill>
                  <a:srgbClr val="0070C0"/>
                </a:solidFill>
                <a:latin typeface="+mj-lt"/>
              </a:rPr>
              <a:t>Bina dışında yapılan kazan dairelerinde </a:t>
            </a:r>
            <a:r>
              <a:rPr lang="tr-TR" sz="2400" dirty="0">
                <a:latin typeface="+mj-lt"/>
              </a:rPr>
              <a:t>kalorifer kazanlarının üstünde </a:t>
            </a:r>
            <a:r>
              <a:rPr lang="tr-TR" sz="2400" b="1" dirty="0">
                <a:solidFill>
                  <a:srgbClr val="FF0000"/>
                </a:solidFill>
                <a:latin typeface="+mj-lt"/>
              </a:rPr>
              <a:t>havalandırma için boşluk bırakılmış mı?</a:t>
            </a:r>
          </a:p>
          <a:p>
            <a:pPr eaLnBrk="1" hangingPunct="1"/>
            <a:endParaRPr lang="tr-TR" sz="2400" b="1" dirty="0">
              <a:solidFill>
                <a:srgbClr val="FF0000"/>
              </a:solidFill>
              <a:latin typeface="+mj-lt"/>
            </a:endParaRPr>
          </a:p>
          <a:p>
            <a:pPr eaLnBrk="1" hangingPunct="1"/>
            <a:r>
              <a:rPr lang="tr-TR" sz="2400" dirty="0">
                <a:latin typeface="+mj-lt"/>
              </a:rPr>
              <a:t>Kalorifer kazanlarının etrafında oluşacak </a:t>
            </a:r>
            <a:r>
              <a:rPr lang="tr-TR" sz="2400" b="1" dirty="0">
                <a:solidFill>
                  <a:srgbClr val="0070C0"/>
                </a:solidFill>
                <a:latin typeface="+mj-lt"/>
              </a:rPr>
              <a:t>ısının dışarıya atılması için kurulan</a:t>
            </a:r>
            <a:r>
              <a:rPr lang="tr-TR" sz="2400" dirty="0">
                <a:latin typeface="+mj-lt"/>
              </a:rPr>
              <a:t> </a:t>
            </a:r>
            <a:r>
              <a:rPr lang="tr-TR" sz="2400" b="1" dirty="0">
                <a:solidFill>
                  <a:srgbClr val="FF0000"/>
                </a:solidFill>
                <a:latin typeface="+mj-lt"/>
              </a:rPr>
              <a:t>havalandırma menfezi kazan sonuna yakın yerde mi?</a:t>
            </a:r>
          </a:p>
        </p:txBody>
      </p:sp>
      <p:sp>
        <p:nvSpPr>
          <p:cNvPr id="28677" name="Slide Number Placeholder 9"/>
          <p:cNvSpPr>
            <a:spLocks noGrp="1"/>
          </p:cNvSpPr>
          <p:nvPr>
            <p:ph type="sldNum" sz="quarter" idx="12"/>
          </p:nvPr>
        </p:nvSpPr>
        <p:spPr>
          <a:noFill/>
        </p:spPr>
        <p:txBody>
          <a:bodyPr/>
          <a:lstStyle/>
          <a:p>
            <a:fld id="{1CD65242-6987-4E59-A665-A2630D189F60}" type="slidenum">
              <a:rPr lang="tr-TR" smtClean="0"/>
              <a:pPr/>
              <a:t>78</a:t>
            </a:fld>
            <a:endParaRPr lang="tr-TR"/>
          </a:p>
        </p:txBody>
      </p:sp>
      <p:pic>
        <p:nvPicPr>
          <p:cNvPr id="8194"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16000"/>
                    </a14:imgEffect>
                    <a14:imgEffect>
                      <a14:brightnessContrast bright="-11000" contrast="14000"/>
                    </a14:imgEffect>
                  </a14:imgLayer>
                </a14:imgProps>
              </a:ext>
              <a:ext uri="{28A0092B-C50C-407E-A947-70E740481C1C}">
                <a14:useLocalDpi xmlns:a14="http://schemas.microsoft.com/office/drawing/2010/main" val="0"/>
              </a:ext>
            </a:extLst>
          </a:blip>
          <a:srcRect/>
          <a:stretch>
            <a:fillRect/>
          </a:stretch>
        </p:blipFill>
        <p:spPr bwMode="auto">
          <a:xfrm>
            <a:off x="3131840" y="4589152"/>
            <a:ext cx="3389238"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38607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tr-TR" sz="3200" b="1" dirty="0">
                <a:solidFill>
                  <a:schemeClr val="tx1"/>
                </a:solidFill>
                <a:latin typeface="+mj-lt"/>
              </a:rPr>
              <a:t>A. KAZAN DAİRESİ KONTROLÜ</a:t>
            </a:r>
          </a:p>
        </p:txBody>
      </p:sp>
      <p:sp>
        <p:nvSpPr>
          <p:cNvPr id="29699" name="Rectangle 3"/>
          <p:cNvSpPr>
            <a:spLocks noGrp="1" noChangeArrowheads="1"/>
          </p:cNvSpPr>
          <p:nvPr>
            <p:ph idx="1"/>
          </p:nvPr>
        </p:nvSpPr>
        <p:spPr>
          <a:xfrm>
            <a:off x="251520" y="1844824"/>
            <a:ext cx="4546848" cy="4525963"/>
          </a:xfrm>
        </p:spPr>
        <p:txBody>
          <a:bodyPr>
            <a:normAutofit lnSpcReduction="10000"/>
          </a:bodyPr>
          <a:lstStyle/>
          <a:p>
            <a:pPr eaLnBrk="1" hangingPunct="1"/>
            <a:r>
              <a:rPr lang="tr-TR" sz="2800" dirty="0">
                <a:latin typeface="+mj-lt"/>
              </a:rPr>
              <a:t>Kazan dairesi kapıları </a:t>
            </a:r>
            <a:r>
              <a:rPr lang="tr-TR" sz="2800" b="1" dirty="0">
                <a:solidFill>
                  <a:srgbClr val="FF0000"/>
                </a:solidFill>
                <a:latin typeface="+mj-lt"/>
              </a:rPr>
              <a:t>yangına karşı dayanıklı mı?</a:t>
            </a:r>
          </a:p>
          <a:p>
            <a:pPr eaLnBrk="1" hangingPunct="1"/>
            <a:endParaRPr lang="tr-TR" sz="2800" dirty="0">
              <a:latin typeface="+mj-lt"/>
            </a:endParaRPr>
          </a:p>
          <a:p>
            <a:pPr eaLnBrk="1" hangingPunct="1"/>
            <a:r>
              <a:rPr lang="tr-TR" sz="2800" dirty="0">
                <a:latin typeface="+mj-lt"/>
              </a:rPr>
              <a:t> kapılar </a:t>
            </a:r>
            <a:r>
              <a:rPr lang="tr-TR" sz="2800" b="1" dirty="0">
                <a:solidFill>
                  <a:srgbClr val="FF0000"/>
                </a:solidFill>
                <a:latin typeface="+mj-lt"/>
              </a:rPr>
              <a:t>dışa doğru </a:t>
            </a:r>
            <a:r>
              <a:rPr lang="tr-TR" sz="2800" dirty="0">
                <a:latin typeface="+mj-lt"/>
              </a:rPr>
              <a:t>açılıyor mu?</a:t>
            </a:r>
          </a:p>
          <a:p>
            <a:pPr eaLnBrk="1" hangingPunct="1"/>
            <a:endParaRPr lang="tr-TR" sz="2800" dirty="0">
              <a:latin typeface="+mj-lt"/>
            </a:endParaRPr>
          </a:p>
          <a:p>
            <a:pPr eaLnBrk="1" hangingPunct="1"/>
            <a:r>
              <a:rPr lang="tr-TR" sz="2800" b="1" dirty="0">
                <a:solidFill>
                  <a:srgbClr val="FF0000"/>
                </a:solidFill>
                <a:latin typeface="+mj-lt"/>
              </a:rPr>
              <a:t>Kazanlar bacaya en yakın yoldan bağlanmış mı?</a:t>
            </a:r>
          </a:p>
        </p:txBody>
      </p:sp>
      <p:sp>
        <p:nvSpPr>
          <p:cNvPr id="29701" name="Slide Number Placeholder 9"/>
          <p:cNvSpPr>
            <a:spLocks noGrp="1"/>
          </p:cNvSpPr>
          <p:nvPr>
            <p:ph type="sldNum" sz="quarter" idx="12"/>
          </p:nvPr>
        </p:nvSpPr>
        <p:spPr>
          <a:noFill/>
        </p:spPr>
        <p:txBody>
          <a:bodyPr/>
          <a:lstStyle/>
          <a:p>
            <a:fld id="{3CDFB240-5EA6-46A0-8D6A-463C85626F8D}" type="slidenum">
              <a:rPr lang="tr-TR" smtClean="0"/>
              <a:pPr/>
              <a:t>79</a:t>
            </a:fld>
            <a:endParaRPr lang="tr-TR"/>
          </a:p>
        </p:txBody>
      </p:sp>
      <p:pic>
        <p:nvPicPr>
          <p:cNvPr id="29700" name="Picture 5" descr="Yang%C4%B1n%20%C3%87%C4%B1k%C4%B1%C5%9F%20Kap%C4%B1s%C4%B1"/>
          <p:cNvPicPr>
            <a:picLocks noChangeAspect="1" noChangeArrowheads="1"/>
          </p:cNvPicPr>
          <p:nvPr/>
        </p:nvPicPr>
        <p:blipFill>
          <a:blip r:embed="rId3" cstate="print"/>
          <a:srcRect/>
          <a:stretch>
            <a:fillRect/>
          </a:stretch>
        </p:blipFill>
        <p:spPr bwMode="auto">
          <a:xfrm>
            <a:off x="5334000" y="1600200"/>
            <a:ext cx="2703513" cy="4543425"/>
          </a:xfrm>
          <a:prstGeom prst="rect">
            <a:avLst/>
          </a:prstGeom>
          <a:noFill/>
          <a:ln w="9525">
            <a:noFill/>
            <a:miter lim="800000"/>
            <a:headEnd/>
            <a:tailEnd/>
          </a:ln>
        </p:spPr>
      </p:pic>
    </p:spTree>
    <p:extLst>
      <p:ext uri="{BB962C8B-B14F-4D97-AF65-F5344CB8AC3E}">
        <p14:creationId xmlns:p14="http://schemas.microsoft.com/office/powerpoint/2010/main" val="4057884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1" y="-29562"/>
            <a:ext cx="9144000" cy="2018402"/>
          </a:xfrm>
          <a:blipFill>
            <a:blip r:embed="rId3" cstate="print"/>
            <a:tile tx="0" ty="0" sx="100000" sy="100000" flip="none" algn="tl"/>
          </a:blipFill>
          <a:ln>
            <a:solidFill>
              <a:srgbClr val="FFFF00"/>
            </a:solidFill>
          </a:ln>
        </p:spPr>
        <p:txBody>
          <a:bodyPr>
            <a:normAutofit/>
          </a:bodyPr>
          <a:lstStyle/>
          <a:p>
            <a:pPr algn="ctr"/>
            <a:r>
              <a:rPr lang="tr-TR" sz="5400" b="1" spc="-300" dirty="0">
                <a:solidFill>
                  <a:srgbClr val="FFFF00"/>
                </a:solidFill>
                <a:latin typeface="+mj-lt"/>
                <a:ea typeface="Batang" panose="02030600000101010101" pitchFamily="18" charset="-127"/>
              </a:rPr>
              <a:t>BASINÇLI KAPLARDA </a:t>
            </a:r>
            <a:br>
              <a:rPr lang="tr-TR" sz="4000" b="1" spc="-300" dirty="0">
                <a:solidFill>
                  <a:srgbClr val="FFFF00"/>
                </a:solidFill>
                <a:latin typeface="+mj-lt"/>
                <a:ea typeface="Batang" panose="02030600000101010101" pitchFamily="18" charset="-127"/>
              </a:rPr>
            </a:br>
            <a:r>
              <a:rPr lang="tr-TR" sz="4000" b="1" spc="-300" dirty="0">
                <a:solidFill>
                  <a:srgbClr val="FFFF00"/>
                </a:solidFill>
                <a:latin typeface="+mj-lt"/>
                <a:ea typeface="Batang" panose="02030600000101010101" pitchFamily="18" charset="-127"/>
              </a:rPr>
              <a:t>İŞ SAĞLIĞI   ve  GÜVENLİĞİ</a:t>
            </a:r>
          </a:p>
        </p:txBody>
      </p:sp>
      <p:sp>
        <p:nvSpPr>
          <p:cNvPr id="4" name="Alt Başlık 3"/>
          <p:cNvSpPr>
            <a:spLocks noGrp="1"/>
          </p:cNvSpPr>
          <p:nvPr>
            <p:ph type="subTitle" idx="1"/>
          </p:nvPr>
        </p:nvSpPr>
        <p:spPr>
          <a:xfrm>
            <a:off x="1371600" y="5661248"/>
            <a:ext cx="7772400" cy="1556792"/>
          </a:xfrm>
        </p:spPr>
        <p:txBody>
          <a:bodyPr>
            <a:noAutofit/>
          </a:bodyPr>
          <a:lstStyle/>
          <a:p>
            <a:endParaRPr lang="tr-TR" sz="2000" dirty="0">
              <a:solidFill>
                <a:srgbClr val="FFE315"/>
              </a:solidFill>
              <a:latin typeface="+mj-lt"/>
            </a:endParaRPr>
          </a:p>
          <a:p>
            <a:pPr algn="r"/>
            <a:endParaRPr lang="tr-TR" sz="2000" b="1" dirty="0">
              <a:solidFill>
                <a:schemeClr val="bg1"/>
              </a:solidFill>
              <a:latin typeface="+mj-lt"/>
            </a:endParaRPr>
          </a:p>
        </p:txBody>
      </p:sp>
      <p:pic>
        <p:nvPicPr>
          <p:cNvPr id="1028" name="Picture 4" descr="http://www.kobiden.com/d/news/14329.jpg"/>
          <p:cNvPicPr>
            <a:picLocks noChangeAspect="1" noChangeArrowheads="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0" y="1988840"/>
            <a:ext cx="9144000" cy="374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3747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tr-TR" sz="3200" b="1" dirty="0">
                <a:solidFill>
                  <a:schemeClr val="tx1"/>
                </a:solidFill>
                <a:latin typeface="+mj-lt"/>
              </a:rPr>
              <a:t>A. KAZAN DAİRESİ KONTROLÜ</a:t>
            </a:r>
          </a:p>
        </p:txBody>
      </p:sp>
      <p:sp>
        <p:nvSpPr>
          <p:cNvPr id="32771" name="Rectangle 3"/>
          <p:cNvSpPr>
            <a:spLocks noGrp="1" noChangeArrowheads="1"/>
          </p:cNvSpPr>
          <p:nvPr>
            <p:ph idx="1"/>
          </p:nvPr>
        </p:nvSpPr>
        <p:spPr>
          <a:xfrm>
            <a:off x="323528" y="1600200"/>
            <a:ext cx="4896544" cy="4525963"/>
          </a:xfrm>
        </p:spPr>
        <p:txBody>
          <a:bodyPr>
            <a:normAutofit/>
          </a:bodyPr>
          <a:lstStyle/>
          <a:p>
            <a:pPr eaLnBrk="1" hangingPunct="1"/>
            <a:endParaRPr lang="tr-TR" sz="2400" dirty="0">
              <a:latin typeface="+mj-lt"/>
            </a:endParaRPr>
          </a:p>
          <a:p>
            <a:pPr eaLnBrk="1" hangingPunct="1"/>
            <a:r>
              <a:rPr lang="tr-TR" sz="2400" dirty="0">
                <a:latin typeface="+mj-lt"/>
              </a:rPr>
              <a:t>Kazan dairesinde </a:t>
            </a:r>
            <a:r>
              <a:rPr lang="tr-TR" sz="2400" b="1" dirty="0">
                <a:solidFill>
                  <a:srgbClr val="FF0000"/>
                </a:solidFill>
                <a:latin typeface="+mj-lt"/>
              </a:rPr>
              <a:t>yeteri kadar yangın söndürme cihazı var mı?</a:t>
            </a:r>
          </a:p>
          <a:p>
            <a:pPr eaLnBrk="1" hangingPunct="1"/>
            <a:endParaRPr lang="tr-TR" sz="2400" dirty="0">
              <a:latin typeface="+mj-lt"/>
            </a:endParaRPr>
          </a:p>
          <a:p>
            <a:pPr marL="0" indent="0" eaLnBrk="1" hangingPunct="1">
              <a:buNone/>
            </a:pPr>
            <a:endParaRPr lang="tr-TR" sz="2400" dirty="0">
              <a:latin typeface="+mj-lt"/>
            </a:endParaRPr>
          </a:p>
          <a:p>
            <a:pPr eaLnBrk="1" hangingPunct="1"/>
            <a:r>
              <a:rPr lang="tr-TR" sz="2400" dirty="0">
                <a:latin typeface="+mj-lt"/>
              </a:rPr>
              <a:t>Kazan dairesinde </a:t>
            </a:r>
            <a:r>
              <a:rPr lang="tr-TR" sz="2400" b="1" dirty="0">
                <a:solidFill>
                  <a:srgbClr val="FF0000"/>
                </a:solidFill>
                <a:latin typeface="+mj-lt"/>
              </a:rPr>
              <a:t>patlayıcı-yanıcı ve parlayıcı malzeme bulunuyor mu?</a:t>
            </a:r>
          </a:p>
        </p:txBody>
      </p:sp>
      <p:sp>
        <p:nvSpPr>
          <p:cNvPr id="32773" name="Slide Number Placeholder 9"/>
          <p:cNvSpPr>
            <a:spLocks noGrp="1"/>
          </p:cNvSpPr>
          <p:nvPr>
            <p:ph type="sldNum" sz="quarter" idx="12"/>
          </p:nvPr>
        </p:nvSpPr>
        <p:spPr>
          <a:noFill/>
        </p:spPr>
        <p:txBody>
          <a:bodyPr/>
          <a:lstStyle/>
          <a:p>
            <a:fld id="{B0FD86EC-2228-45CF-ACB8-310879E73D7B}" type="slidenum">
              <a:rPr lang="tr-TR" smtClean="0"/>
              <a:pPr/>
              <a:t>80</a:t>
            </a:fld>
            <a:endParaRPr lang="tr-TR"/>
          </a:p>
        </p:txBody>
      </p:sp>
      <p:pic>
        <p:nvPicPr>
          <p:cNvPr id="9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1484784"/>
            <a:ext cx="3168352"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73822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tr-TR" sz="3200" b="1" dirty="0">
                <a:solidFill>
                  <a:schemeClr val="tx1"/>
                </a:solidFill>
                <a:latin typeface="+mj-lt"/>
              </a:rPr>
              <a:t>A. KAZAN DAİRESİ KONTROLÜ</a:t>
            </a:r>
          </a:p>
        </p:txBody>
      </p:sp>
      <p:sp>
        <p:nvSpPr>
          <p:cNvPr id="33795" name="Rectangle 3"/>
          <p:cNvSpPr>
            <a:spLocks noGrp="1" noChangeArrowheads="1"/>
          </p:cNvSpPr>
          <p:nvPr>
            <p:ph idx="1"/>
          </p:nvPr>
        </p:nvSpPr>
        <p:spPr>
          <a:xfrm>
            <a:off x="492696" y="1988840"/>
            <a:ext cx="4536504" cy="4525963"/>
          </a:xfrm>
        </p:spPr>
        <p:txBody>
          <a:bodyPr>
            <a:normAutofit/>
          </a:bodyPr>
          <a:lstStyle/>
          <a:p>
            <a:pPr eaLnBrk="1" hangingPunct="1"/>
            <a:r>
              <a:rPr lang="tr-TR" sz="2400" dirty="0">
                <a:latin typeface="+mj-lt"/>
              </a:rPr>
              <a:t>Kazan dairesi </a:t>
            </a:r>
            <a:r>
              <a:rPr lang="tr-TR" sz="2400" b="1" dirty="0">
                <a:solidFill>
                  <a:srgbClr val="FF0000"/>
                </a:solidFill>
                <a:latin typeface="+mj-lt"/>
              </a:rPr>
              <a:t>aydınlatması yeterli mi</a:t>
            </a:r>
            <a:r>
              <a:rPr lang="tr-TR" sz="2400" dirty="0">
                <a:latin typeface="+mj-lt"/>
              </a:rPr>
              <a:t>? Kazan </a:t>
            </a:r>
            <a:r>
              <a:rPr lang="tr-TR" sz="2400" b="1" dirty="0">
                <a:latin typeface="+mj-lt"/>
              </a:rPr>
              <a:t>ölçü ve kontrol cihazları kolayca görünüp okunabiliyor mu</a:t>
            </a:r>
            <a:r>
              <a:rPr lang="tr-TR" sz="2400" dirty="0">
                <a:latin typeface="+mj-lt"/>
              </a:rPr>
              <a:t>?</a:t>
            </a:r>
          </a:p>
          <a:p>
            <a:pPr eaLnBrk="1" hangingPunct="1"/>
            <a:endParaRPr lang="tr-TR" sz="2400" dirty="0">
              <a:latin typeface="+mj-lt"/>
            </a:endParaRPr>
          </a:p>
          <a:p>
            <a:pPr eaLnBrk="1" hangingPunct="1"/>
            <a:r>
              <a:rPr lang="tr-TR" sz="2400" dirty="0">
                <a:latin typeface="+mj-lt"/>
              </a:rPr>
              <a:t>Ana yakıt deposu ile kazanın bulunduğu bölüm </a:t>
            </a:r>
            <a:r>
              <a:rPr lang="tr-TR" sz="2400" b="1" dirty="0">
                <a:latin typeface="+mj-lt"/>
              </a:rPr>
              <a:t>yanmaz bir malzeme ile ayrılmış mı</a:t>
            </a:r>
            <a:r>
              <a:rPr lang="tr-TR" sz="2400" dirty="0">
                <a:latin typeface="+mj-lt"/>
              </a:rPr>
              <a:t>?</a:t>
            </a:r>
          </a:p>
        </p:txBody>
      </p:sp>
      <p:sp>
        <p:nvSpPr>
          <p:cNvPr id="33797" name="Slide Number Placeholder 9"/>
          <p:cNvSpPr>
            <a:spLocks noGrp="1"/>
          </p:cNvSpPr>
          <p:nvPr>
            <p:ph type="sldNum" sz="quarter" idx="12"/>
          </p:nvPr>
        </p:nvSpPr>
        <p:spPr>
          <a:noFill/>
        </p:spPr>
        <p:txBody>
          <a:bodyPr/>
          <a:lstStyle/>
          <a:p>
            <a:fld id="{DED327D8-E2E9-495D-9ECB-6954B05EC40D}" type="slidenum">
              <a:rPr lang="tr-TR" smtClean="0"/>
              <a:pPr/>
              <a:t>81</a:t>
            </a:fld>
            <a:endParaRPr lang="tr-TR"/>
          </a:p>
        </p:txBody>
      </p:sp>
      <p:pic>
        <p:nvPicPr>
          <p:cNvPr id="33796" name="Picture 5" descr="3D_Kazan_Dairesi_r_b"/>
          <p:cNvPicPr>
            <a:picLocks noChangeAspect="1" noChangeArrowheads="1"/>
          </p:cNvPicPr>
          <p:nvPr/>
        </p:nvPicPr>
        <p:blipFill>
          <a:blip r:embed="rId3" cstate="print"/>
          <a:srcRect l="17094" t="5128" r="4274" b="5128"/>
          <a:stretch>
            <a:fillRect/>
          </a:stretch>
        </p:blipFill>
        <p:spPr bwMode="auto">
          <a:xfrm>
            <a:off x="5029200" y="1628800"/>
            <a:ext cx="3791272" cy="3456384"/>
          </a:xfrm>
          <a:prstGeom prst="rect">
            <a:avLst/>
          </a:prstGeom>
          <a:noFill/>
          <a:ln w="9525">
            <a:noFill/>
            <a:miter lim="800000"/>
            <a:headEnd/>
            <a:tailEnd/>
          </a:ln>
        </p:spPr>
      </p:pic>
    </p:spTree>
    <p:extLst>
      <p:ext uri="{BB962C8B-B14F-4D97-AF65-F5344CB8AC3E}">
        <p14:creationId xmlns:p14="http://schemas.microsoft.com/office/powerpoint/2010/main" val="34982815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tr-TR" sz="3200" b="1" dirty="0">
                <a:solidFill>
                  <a:schemeClr val="tx1"/>
                </a:solidFill>
                <a:latin typeface="+mj-lt"/>
              </a:rPr>
              <a:t>A. KAZAN DAİRESİ KONTROLÜ</a:t>
            </a:r>
          </a:p>
        </p:txBody>
      </p:sp>
      <p:sp>
        <p:nvSpPr>
          <p:cNvPr id="34819" name="Rectangle 3"/>
          <p:cNvSpPr>
            <a:spLocks noGrp="1" noChangeArrowheads="1"/>
          </p:cNvSpPr>
          <p:nvPr>
            <p:ph idx="1"/>
          </p:nvPr>
        </p:nvSpPr>
        <p:spPr>
          <a:xfrm>
            <a:off x="179512" y="1916832"/>
            <a:ext cx="4244280" cy="4824536"/>
          </a:xfrm>
        </p:spPr>
        <p:txBody>
          <a:bodyPr>
            <a:noAutofit/>
          </a:bodyPr>
          <a:lstStyle/>
          <a:p>
            <a:pPr eaLnBrk="1" hangingPunct="1"/>
            <a:r>
              <a:rPr lang="tr-TR" sz="2400" dirty="0">
                <a:latin typeface="+mj-lt"/>
              </a:rPr>
              <a:t>Yakıt deposu havalandırmaları </a:t>
            </a:r>
            <a:r>
              <a:rPr lang="tr-TR" sz="2400" b="1" dirty="0">
                <a:solidFill>
                  <a:srgbClr val="FF0000"/>
                </a:solidFill>
                <a:latin typeface="+mj-lt"/>
              </a:rPr>
              <a:t>kazan dairesi dışında mı?</a:t>
            </a:r>
            <a:endParaRPr lang="tr-TR" sz="2400" dirty="0">
              <a:latin typeface="+mj-lt"/>
            </a:endParaRPr>
          </a:p>
          <a:p>
            <a:pPr eaLnBrk="1" hangingPunct="1"/>
            <a:r>
              <a:rPr lang="tr-TR" sz="2400" dirty="0">
                <a:latin typeface="+mj-lt"/>
              </a:rPr>
              <a:t>Kömür ile kazanın bulunduğu bölüm </a:t>
            </a:r>
            <a:r>
              <a:rPr lang="tr-TR" sz="2400" b="1" dirty="0">
                <a:solidFill>
                  <a:srgbClr val="FF0000"/>
                </a:solidFill>
                <a:latin typeface="+mj-lt"/>
              </a:rPr>
              <a:t>birbirinden bir bölme ile ayrılmış mı?</a:t>
            </a:r>
            <a:endParaRPr lang="tr-TR" sz="2400" dirty="0">
              <a:latin typeface="+mj-lt"/>
            </a:endParaRPr>
          </a:p>
          <a:p>
            <a:pPr eaLnBrk="1" hangingPunct="1"/>
            <a:r>
              <a:rPr lang="tr-TR" sz="2400" dirty="0">
                <a:latin typeface="+mj-lt"/>
              </a:rPr>
              <a:t>Kazan bacası </a:t>
            </a:r>
            <a:r>
              <a:rPr lang="tr-TR" sz="2400" b="1" dirty="0">
                <a:solidFill>
                  <a:srgbClr val="FF0000"/>
                </a:solidFill>
                <a:latin typeface="+mj-lt"/>
              </a:rPr>
              <a:t>üç ayda bir temizlenmiş mi</a:t>
            </a:r>
            <a:r>
              <a:rPr lang="tr-TR" sz="2400" dirty="0">
                <a:latin typeface="+mj-lt"/>
              </a:rPr>
              <a:t>? </a:t>
            </a:r>
            <a:r>
              <a:rPr lang="tr-TR" sz="2400" b="1" dirty="0">
                <a:solidFill>
                  <a:srgbClr val="0070C0"/>
                </a:solidFill>
                <a:latin typeface="+mj-lt"/>
              </a:rPr>
              <a:t>Kayıtları tutulmakta mı?</a:t>
            </a:r>
          </a:p>
        </p:txBody>
      </p:sp>
      <p:sp>
        <p:nvSpPr>
          <p:cNvPr id="34821" name="Slide Number Placeholder 9"/>
          <p:cNvSpPr>
            <a:spLocks noGrp="1"/>
          </p:cNvSpPr>
          <p:nvPr>
            <p:ph type="sldNum" sz="quarter" idx="12"/>
          </p:nvPr>
        </p:nvSpPr>
        <p:spPr>
          <a:noFill/>
        </p:spPr>
        <p:txBody>
          <a:bodyPr/>
          <a:lstStyle/>
          <a:p>
            <a:fld id="{93C3A608-5B07-45F1-8370-75B0F9AE571B}" type="slidenum">
              <a:rPr lang="tr-TR" smtClean="0"/>
              <a:pPr/>
              <a:t>82</a:t>
            </a:fld>
            <a:endParaRPr lang="tr-TR"/>
          </a:p>
        </p:txBody>
      </p:sp>
      <p:pic>
        <p:nvPicPr>
          <p:cNvPr id="34820" name="Picture 4" descr="c8dab40b-3e54-41e7-8993-6772fcd50abf"/>
          <p:cNvPicPr>
            <a:picLocks noChangeAspect="1" noChangeArrowheads="1"/>
          </p:cNvPicPr>
          <p:nvPr/>
        </p:nvPicPr>
        <p:blipFill>
          <a:blip r:embed="rId3" cstate="print"/>
          <a:srcRect/>
          <a:stretch>
            <a:fillRect/>
          </a:stretch>
        </p:blipFill>
        <p:spPr bwMode="auto">
          <a:xfrm>
            <a:off x="4800600" y="1524000"/>
            <a:ext cx="3898900" cy="4419600"/>
          </a:xfrm>
          <a:prstGeom prst="rect">
            <a:avLst/>
          </a:prstGeom>
          <a:noFill/>
          <a:ln w="9525">
            <a:noFill/>
            <a:miter lim="800000"/>
            <a:headEnd/>
            <a:tailEnd/>
          </a:ln>
        </p:spPr>
      </p:pic>
    </p:spTree>
    <p:extLst>
      <p:ext uri="{BB962C8B-B14F-4D97-AF65-F5344CB8AC3E}">
        <p14:creationId xmlns:p14="http://schemas.microsoft.com/office/powerpoint/2010/main" val="20740562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07504" y="404664"/>
            <a:ext cx="8229600" cy="334962"/>
          </a:xfrm>
        </p:spPr>
        <p:txBody>
          <a:bodyPr>
            <a:normAutofit fontScale="90000"/>
          </a:bodyPr>
          <a:lstStyle/>
          <a:p>
            <a:pPr eaLnBrk="1" hangingPunct="1"/>
            <a:r>
              <a:rPr lang="tr-TR" sz="3600" b="1" dirty="0">
                <a:solidFill>
                  <a:schemeClr val="tx1"/>
                </a:solidFill>
                <a:latin typeface="+mj-lt"/>
              </a:rPr>
              <a:t>B.BESLEME SUYU SİTEMİ KONTROLÜ </a:t>
            </a:r>
            <a:endParaRPr lang="tr-TR" sz="2800" b="1" dirty="0">
              <a:solidFill>
                <a:schemeClr val="tx1"/>
              </a:solidFill>
              <a:latin typeface="+mj-lt"/>
            </a:endParaRPr>
          </a:p>
        </p:txBody>
      </p:sp>
      <p:sp>
        <p:nvSpPr>
          <p:cNvPr id="35843" name="Rectangle 3"/>
          <p:cNvSpPr>
            <a:spLocks noGrp="1" noChangeArrowheads="1"/>
          </p:cNvSpPr>
          <p:nvPr>
            <p:ph idx="1"/>
          </p:nvPr>
        </p:nvSpPr>
        <p:spPr>
          <a:xfrm>
            <a:off x="179512" y="1916832"/>
            <a:ext cx="7272808" cy="4996408"/>
          </a:xfrm>
        </p:spPr>
        <p:txBody>
          <a:bodyPr>
            <a:normAutofit/>
          </a:bodyPr>
          <a:lstStyle/>
          <a:p>
            <a:pPr eaLnBrk="1" hangingPunct="1"/>
            <a:r>
              <a:rPr lang="tr-TR" sz="2800" dirty="0">
                <a:latin typeface="+mj-lt"/>
              </a:rPr>
              <a:t>Kalorifer kazanında </a:t>
            </a:r>
            <a:r>
              <a:rPr lang="tr-TR" sz="2800" b="1" dirty="0">
                <a:solidFill>
                  <a:srgbClr val="FF0000"/>
                </a:solidFill>
                <a:latin typeface="+mj-lt"/>
              </a:rPr>
              <a:t>sert su kullanılmıyor mu? </a:t>
            </a:r>
          </a:p>
          <a:p>
            <a:pPr eaLnBrk="1" hangingPunct="1"/>
            <a:endParaRPr lang="tr-TR" sz="2800" dirty="0">
              <a:latin typeface="+mj-lt"/>
            </a:endParaRPr>
          </a:p>
          <a:p>
            <a:pPr marL="0" indent="0" eaLnBrk="1" hangingPunct="1">
              <a:buNone/>
            </a:pPr>
            <a:endParaRPr lang="tr-TR" sz="2800" dirty="0">
              <a:latin typeface="+mj-lt"/>
            </a:endParaRPr>
          </a:p>
          <a:p>
            <a:pPr eaLnBrk="1" hangingPunct="1"/>
            <a:r>
              <a:rPr lang="tr-TR" sz="2800" dirty="0">
                <a:latin typeface="+mj-lt"/>
              </a:rPr>
              <a:t>Besleme  suyu </a:t>
            </a:r>
            <a:r>
              <a:rPr lang="tr-TR" sz="2800" b="1" dirty="0">
                <a:solidFill>
                  <a:srgbClr val="FF0000"/>
                </a:solidFill>
                <a:latin typeface="+mj-lt"/>
              </a:rPr>
              <a:t>filtre ediliyor mu?</a:t>
            </a:r>
          </a:p>
          <a:p>
            <a:pPr eaLnBrk="1" hangingPunct="1"/>
            <a:endParaRPr lang="tr-TR" sz="2800" dirty="0">
              <a:latin typeface="+mj-lt"/>
            </a:endParaRPr>
          </a:p>
          <a:p>
            <a:pPr eaLnBrk="1" hangingPunct="1"/>
            <a:endParaRPr lang="tr-TR" sz="2800" dirty="0">
              <a:latin typeface="+mj-lt"/>
            </a:endParaRPr>
          </a:p>
          <a:p>
            <a:pPr eaLnBrk="1" hangingPunct="1"/>
            <a:r>
              <a:rPr lang="tr-TR" sz="2800" dirty="0">
                <a:latin typeface="+mj-lt"/>
              </a:rPr>
              <a:t>Besleme suyu tamamen </a:t>
            </a:r>
            <a:r>
              <a:rPr lang="tr-TR" sz="2800" b="1" dirty="0">
                <a:solidFill>
                  <a:srgbClr val="FF0000"/>
                </a:solidFill>
                <a:latin typeface="+mj-lt"/>
              </a:rPr>
              <a:t>berrak ve renksiz mi?</a:t>
            </a:r>
          </a:p>
        </p:txBody>
      </p:sp>
      <p:sp>
        <p:nvSpPr>
          <p:cNvPr id="35844" name="Slide Number Placeholder 8"/>
          <p:cNvSpPr>
            <a:spLocks noGrp="1"/>
          </p:cNvSpPr>
          <p:nvPr>
            <p:ph type="sldNum" sz="quarter" idx="12"/>
          </p:nvPr>
        </p:nvSpPr>
        <p:spPr>
          <a:noFill/>
        </p:spPr>
        <p:txBody>
          <a:bodyPr/>
          <a:lstStyle/>
          <a:p>
            <a:fld id="{600C41F7-CA92-4E6C-A19B-AD483EB7F2BB}" type="slidenum">
              <a:rPr lang="tr-TR" smtClean="0"/>
              <a:pPr/>
              <a:t>83</a:t>
            </a:fld>
            <a:endParaRPr lang="tr-TR"/>
          </a:p>
        </p:txBody>
      </p:sp>
    </p:spTree>
    <p:extLst>
      <p:ext uri="{BB962C8B-B14F-4D97-AF65-F5344CB8AC3E}">
        <p14:creationId xmlns:p14="http://schemas.microsoft.com/office/powerpoint/2010/main" val="41600488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normAutofit/>
          </a:bodyPr>
          <a:lstStyle/>
          <a:p>
            <a:r>
              <a:rPr lang="tr-TR" sz="3200" b="1" dirty="0">
                <a:solidFill>
                  <a:schemeClr val="tx1"/>
                </a:solidFill>
                <a:latin typeface="+mj-lt"/>
              </a:rPr>
              <a:t> B.BESLEME SUYU SİTEMİ KONTROLÜ </a:t>
            </a:r>
          </a:p>
        </p:txBody>
      </p:sp>
      <p:sp>
        <p:nvSpPr>
          <p:cNvPr id="37891" name="Rectangle 3"/>
          <p:cNvSpPr>
            <a:spLocks noGrp="1" noChangeArrowheads="1"/>
          </p:cNvSpPr>
          <p:nvPr>
            <p:ph idx="1"/>
          </p:nvPr>
        </p:nvSpPr>
        <p:spPr>
          <a:xfrm>
            <a:off x="179512" y="1628800"/>
            <a:ext cx="5760640" cy="4525963"/>
          </a:xfrm>
        </p:spPr>
        <p:txBody>
          <a:bodyPr>
            <a:normAutofit/>
          </a:bodyPr>
          <a:lstStyle/>
          <a:p>
            <a:pPr eaLnBrk="1" hangingPunct="1"/>
            <a:r>
              <a:rPr lang="tr-TR" sz="2800" dirty="0">
                <a:latin typeface="+mj-lt"/>
              </a:rPr>
              <a:t>Su tesisat sisteminde  herhangi bir arıza çıktığında </a:t>
            </a:r>
            <a:r>
              <a:rPr lang="tr-TR" sz="2800" dirty="0">
                <a:solidFill>
                  <a:srgbClr val="FF0000"/>
                </a:solidFill>
                <a:latin typeface="+mj-lt"/>
              </a:rPr>
              <a:t>su kesintisinin olmaması için </a:t>
            </a:r>
            <a:r>
              <a:rPr lang="tr-TR" sz="2800" dirty="0" err="1">
                <a:solidFill>
                  <a:srgbClr val="FF0000"/>
                </a:solidFill>
                <a:latin typeface="+mj-lt"/>
              </a:rPr>
              <a:t>by-pass</a:t>
            </a:r>
            <a:r>
              <a:rPr lang="tr-TR" sz="2800" dirty="0">
                <a:solidFill>
                  <a:srgbClr val="FF0000"/>
                </a:solidFill>
                <a:latin typeface="+mj-lt"/>
              </a:rPr>
              <a:t> vanaları mevcut mu? </a:t>
            </a:r>
          </a:p>
          <a:p>
            <a:pPr eaLnBrk="1" hangingPunct="1"/>
            <a:endParaRPr lang="tr-TR" sz="2800" dirty="0">
              <a:solidFill>
                <a:srgbClr val="FF0000"/>
              </a:solidFill>
              <a:latin typeface="+mj-lt"/>
            </a:endParaRPr>
          </a:p>
          <a:p>
            <a:pPr eaLnBrk="1" hangingPunct="1"/>
            <a:r>
              <a:rPr lang="tr-TR" sz="2800" dirty="0">
                <a:solidFill>
                  <a:srgbClr val="FF0000"/>
                </a:solidFill>
                <a:latin typeface="+mj-lt"/>
              </a:rPr>
              <a:t>Drenaj hattı </a:t>
            </a:r>
            <a:r>
              <a:rPr lang="tr-TR" sz="2800" dirty="0">
                <a:latin typeface="+mj-lt"/>
              </a:rPr>
              <a:t>var mı? Sistemi </a:t>
            </a:r>
            <a:r>
              <a:rPr lang="tr-TR" sz="2800" dirty="0">
                <a:solidFill>
                  <a:srgbClr val="FF0000"/>
                </a:solidFill>
                <a:latin typeface="+mj-lt"/>
              </a:rPr>
              <a:t>otomatik mi?</a:t>
            </a:r>
          </a:p>
        </p:txBody>
      </p:sp>
      <p:sp>
        <p:nvSpPr>
          <p:cNvPr id="37893" name="Slide Number Placeholder 9"/>
          <p:cNvSpPr>
            <a:spLocks noGrp="1"/>
          </p:cNvSpPr>
          <p:nvPr>
            <p:ph type="sldNum" sz="quarter" idx="12"/>
          </p:nvPr>
        </p:nvSpPr>
        <p:spPr>
          <a:noFill/>
        </p:spPr>
        <p:txBody>
          <a:bodyPr/>
          <a:lstStyle/>
          <a:p>
            <a:fld id="{EF493719-A7D9-4B5F-B833-1238CEF19FF2}" type="slidenum">
              <a:rPr lang="tr-TR" smtClean="0"/>
              <a:pPr/>
              <a:t>84</a:t>
            </a:fld>
            <a:endParaRPr lang="tr-TR"/>
          </a:p>
        </p:txBody>
      </p:sp>
      <p:pic>
        <p:nvPicPr>
          <p:cNvPr id="37892" name="Picture 5" descr="88639"/>
          <p:cNvPicPr>
            <a:picLocks noChangeAspect="1" noChangeArrowheads="1"/>
          </p:cNvPicPr>
          <p:nvPr/>
        </p:nvPicPr>
        <p:blipFill>
          <a:blip r:embed="rId3" cstate="print"/>
          <a:srcRect/>
          <a:stretch>
            <a:fillRect/>
          </a:stretch>
        </p:blipFill>
        <p:spPr bwMode="auto">
          <a:xfrm>
            <a:off x="6084168" y="1772816"/>
            <a:ext cx="2592288" cy="3069332"/>
          </a:xfrm>
          <a:prstGeom prst="rect">
            <a:avLst/>
          </a:prstGeom>
          <a:noFill/>
          <a:ln w="9525">
            <a:noFill/>
            <a:miter lim="800000"/>
            <a:headEnd/>
            <a:tailEnd/>
          </a:ln>
        </p:spPr>
      </p:pic>
    </p:spTree>
    <p:extLst>
      <p:ext uri="{BB962C8B-B14F-4D97-AF65-F5344CB8AC3E}">
        <p14:creationId xmlns:p14="http://schemas.microsoft.com/office/powerpoint/2010/main" val="35462843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274638"/>
            <a:ext cx="8229600" cy="487362"/>
          </a:xfrm>
        </p:spPr>
        <p:txBody>
          <a:bodyPr>
            <a:noAutofit/>
          </a:bodyPr>
          <a:lstStyle/>
          <a:p>
            <a:pPr eaLnBrk="1" hangingPunct="1"/>
            <a:r>
              <a:rPr lang="tr-TR" sz="3200" b="1" dirty="0">
                <a:solidFill>
                  <a:schemeClr val="tx1"/>
                </a:solidFill>
                <a:latin typeface="+mj-lt"/>
              </a:rPr>
              <a:t>C. YAKIT SİSTEMİNİN KONTROLÜ</a:t>
            </a:r>
          </a:p>
        </p:txBody>
      </p:sp>
      <p:sp>
        <p:nvSpPr>
          <p:cNvPr id="38915" name="Rectangle 3"/>
          <p:cNvSpPr>
            <a:spLocks noGrp="1" noChangeArrowheads="1"/>
          </p:cNvSpPr>
          <p:nvPr>
            <p:ph idx="1"/>
          </p:nvPr>
        </p:nvSpPr>
        <p:spPr>
          <a:xfrm>
            <a:off x="0" y="1484784"/>
            <a:ext cx="4283968" cy="5068416"/>
          </a:xfrm>
        </p:spPr>
        <p:txBody>
          <a:bodyPr>
            <a:normAutofit/>
          </a:bodyPr>
          <a:lstStyle/>
          <a:p>
            <a:pPr eaLnBrk="1" hangingPunct="1"/>
            <a:r>
              <a:rPr lang="tr-TR" sz="2800" b="1" dirty="0" err="1">
                <a:solidFill>
                  <a:srgbClr val="0070C0"/>
                </a:solidFill>
                <a:latin typeface="+mj-lt"/>
              </a:rPr>
              <a:t>Brülor</a:t>
            </a:r>
            <a:r>
              <a:rPr lang="tr-TR" sz="2800" b="1" dirty="0">
                <a:solidFill>
                  <a:srgbClr val="0070C0"/>
                </a:solidFill>
                <a:latin typeface="+mj-lt"/>
              </a:rPr>
              <a:t> kapasitesi ile kazan kapasitesi </a:t>
            </a:r>
            <a:r>
              <a:rPr lang="tr-TR" sz="2800" b="1" dirty="0">
                <a:solidFill>
                  <a:srgbClr val="FF0000"/>
                </a:solidFill>
                <a:latin typeface="+mj-lt"/>
              </a:rPr>
              <a:t>uygun mu?</a:t>
            </a:r>
          </a:p>
          <a:p>
            <a:pPr eaLnBrk="1" hangingPunct="1"/>
            <a:endParaRPr lang="tr-TR" sz="2800" dirty="0">
              <a:latin typeface="+mj-lt"/>
            </a:endParaRPr>
          </a:p>
          <a:p>
            <a:pPr eaLnBrk="1" hangingPunct="1"/>
            <a:r>
              <a:rPr lang="tr-TR" sz="2800" dirty="0">
                <a:latin typeface="+mj-lt"/>
              </a:rPr>
              <a:t>Yer üstü sıvı yakıt depoları </a:t>
            </a:r>
            <a:r>
              <a:rPr lang="tr-TR" sz="2800" b="1" dirty="0">
                <a:solidFill>
                  <a:srgbClr val="FF0000"/>
                </a:solidFill>
                <a:latin typeface="+mj-lt"/>
              </a:rPr>
              <a:t>kazan dairesinden ayrı bir mahalde  mi?</a:t>
            </a:r>
          </a:p>
        </p:txBody>
      </p:sp>
      <p:sp>
        <p:nvSpPr>
          <p:cNvPr id="38917" name="Slide Number Placeholder 9"/>
          <p:cNvSpPr>
            <a:spLocks noGrp="1"/>
          </p:cNvSpPr>
          <p:nvPr>
            <p:ph type="sldNum" sz="quarter" idx="12"/>
          </p:nvPr>
        </p:nvSpPr>
        <p:spPr>
          <a:noFill/>
        </p:spPr>
        <p:txBody>
          <a:bodyPr/>
          <a:lstStyle/>
          <a:p>
            <a:fld id="{522F2394-1698-49E7-8595-6837E07CF268}" type="slidenum">
              <a:rPr lang="tr-TR" smtClean="0"/>
              <a:pPr/>
              <a:t>85</a:t>
            </a:fld>
            <a:endParaRPr lang="tr-TR"/>
          </a:p>
        </p:txBody>
      </p:sp>
      <p:pic>
        <p:nvPicPr>
          <p:cNvPr id="38916" name="Picture 5" descr="BRULOR_SEMA"/>
          <p:cNvPicPr>
            <a:picLocks noChangeAspect="1" noChangeArrowheads="1"/>
          </p:cNvPicPr>
          <p:nvPr/>
        </p:nvPicPr>
        <p:blipFill>
          <a:blip r:embed="rId3" cstate="print"/>
          <a:srcRect/>
          <a:stretch>
            <a:fillRect/>
          </a:stretch>
        </p:blipFill>
        <p:spPr bwMode="auto">
          <a:xfrm>
            <a:off x="4139952" y="1143000"/>
            <a:ext cx="4752528" cy="5310336"/>
          </a:xfrm>
          <a:prstGeom prst="rect">
            <a:avLst/>
          </a:prstGeom>
          <a:noFill/>
          <a:ln w="9525">
            <a:noFill/>
            <a:miter lim="800000"/>
            <a:headEnd/>
            <a:tailEnd/>
          </a:ln>
        </p:spPr>
      </p:pic>
    </p:spTree>
    <p:extLst>
      <p:ext uri="{BB962C8B-B14F-4D97-AF65-F5344CB8AC3E}">
        <p14:creationId xmlns:p14="http://schemas.microsoft.com/office/powerpoint/2010/main" val="38829172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274638"/>
            <a:ext cx="8229600" cy="922114"/>
          </a:xfrm>
        </p:spPr>
        <p:txBody>
          <a:bodyPr/>
          <a:lstStyle/>
          <a:p>
            <a:pPr eaLnBrk="1" hangingPunct="1"/>
            <a:r>
              <a:rPr lang="tr-TR" sz="3600" dirty="0">
                <a:solidFill>
                  <a:schemeClr val="tx1"/>
                </a:solidFill>
                <a:latin typeface="+mj-lt"/>
              </a:rPr>
              <a:t>C. YAKIT SİSTEMİNİN KONTROLÜ</a:t>
            </a:r>
          </a:p>
        </p:txBody>
      </p:sp>
      <p:sp>
        <p:nvSpPr>
          <p:cNvPr id="39939" name="Rectangle 3"/>
          <p:cNvSpPr>
            <a:spLocks noGrp="1" noChangeArrowheads="1"/>
          </p:cNvSpPr>
          <p:nvPr>
            <p:ph idx="1"/>
          </p:nvPr>
        </p:nvSpPr>
        <p:spPr>
          <a:xfrm>
            <a:off x="107504" y="1124744"/>
            <a:ext cx="8352928" cy="4525963"/>
          </a:xfrm>
        </p:spPr>
        <p:txBody>
          <a:bodyPr>
            <a:normAutofit/>
          </a:bodyPr>
          <a:lstStyle/>
          <a:p>
            <a:pPr eaLnBrk="1" hangingPunct="1"/>
            <a:r>
              <a:rPr lang="tr-TR" sz="2800" dirty="0">
                <a:latin typeface="+mj-lt"/>
              </a:rPr>
              <a:t>Sıvı yakıt deposu </a:t>
            </a:r>
            <a:r>
              <a:rPr lang="tr-TR" sz="2800" b="1" dirty="0">
                <a:latin typeface="+mj-lt"/>
              </a:rPr>
              <a:t>havalandırması yeterli mi? </a:t>
            </a:r>
            <a:r>
              <a:rPr lang="tr-TR" sz="2800" dirty="0">
                <a:latin typeface="+mj-lt"/>
              </a:rPr>
              <a:t>Depo </a:t>
            </a:r>
            <a:r>
              <a:rPr lang="tr-TR" sz="2800" b="1" dirty="0">
                <a:latin typeface="+mj-lt"/>
              </a:rPr>
              <a:t>en az 25 cm yükseklikte </a:t>
            </a:r>
            <a:r>
              <a:rPr lang="tr-TR" sz="2800" dirty="0">
                <a:latin typeface="+mj-lt"/>
              </a:rPr>
              <a:t>bir kaide üzerine oturtulmuş mu?</a:t>
            </a:r>
          </a:p>
          <a:p>
            <a:pPr eaLnBrk="1" hangingPunct="1"/>
            <a:endParaRPr lang="tr-TR" sz="2800" dirty="0">
              <a:latin typeface="+mj-lt"/>
            </a:endParaRPr>
          </a:p>
          <a:p>
            <a:r>
              <a:rPr lang="tr-TR" sz="2800" b="1" dirty="0">
                <a:solidFill>
                  <a:srgbClr val="FF0000"/>
                </a:solidFill>
                <a:latin typeface="+mj-lt"/>
              </a:rPr>
              <a:t>depodaki günlük yakıt seviyesi </a:t>
            </a:r>
            <a:r>
              <a:rPr lang="tr-TR" sz="2800" dirty="0">
                <a:latin typeface="+mj-lt"/>
              </a:rPr>
              <a:t>brülörünkinin  altına düşüyor mu?</a:t>
            </a:r>
          </a:p>
        </p:txBody>
      </p:sp>
      <p:sp>
        <p:nvSpPr>
          <p:cNvPr id="39941" name="Slide Number Placeholder 9"/>
          <p:cNvSpPr>
            <a:spLocks noGrp="1"/>
          </p:cNvSpPr>
          <p:nvPr>
            <p:ph type="sldNum" sz="quarter" idx="12"/>
          </p:nvPr>
        </p:nvSpPr>
        <p:spPr>
          <a:noFill/>
        </p:spPr>
        <p:txBody>
          <a:bodyPr/>
          <a:lstStyle/>
          <a:p>
            <a:fld id="{DFA610D4-26C3-4A2D-945E-41F1F274BCCA}" type="slidenum">
              <a:rPr lang="tr-TR" smtClean="0"/>
              <a:pPr/>
              <a:t>86</a:t>
            </a:fld>
            <a:endParaRPr lang="tr-TR"/>
          </a:p>
        </p:txBody>
      </p:sp>
      <p:pic>
        <p:nvPicPr>
          <p:cNvPr id="10242" name="Picture 2" descr="http://www.enginmuh.com/images/yakit%20yagi%20yakma%20tes%20cop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4005064"/>
            <a:ext cx="5302566" cy="270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944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tr-TR" sz="3600" b="1" dirty="0">
                <a:solidFill>
                  <a:schemeClr val="tx1"/>
                </a:solidFill>
                <a:latin typeface="+mj-lt"/>
              </a:rPr>
              <a:t>C. YAKIT SİSTEMİNİN KONTROLÜ</a:t>
            </a:r>
          </a:p>
        </p:txBody>
      </p:sp>
      <p:sp>
        <p:nvSpPr>
          <p:cNvPr id="40963" name="Rectangle 3"/>
          <p:cNvSpPr>
            <a:spLocks noGrp="1" noChangeArrowheads="1"/>
          </p:cNvSpPr>
          <p:nvPr>
            <p:ph idx="1"/>
          </p:nvPr>
        </p:nvSpPr>
        <p:spPr>
          <a:xfrm>
            <a:off x="342900" y="1268760"/>
            <a:ext cx="8229600" cy="4525963"/>
          </a:xfrm>
        </p:spPr>
        <p:txBody>
          <a:bodyPr>
            <a:normAutofit/>
          </a:bodyPr>
          <a:lstStyle/>
          <a:p>
            <a:pPr eaLnBrk="1" hangingPunct="1"/>
            <a:r>
              <a:rPr lang="tr-TR" sz="2800" dirty="0">
                <a:latin typeface="+mj-lt"/>
              </a:rPr>
              <a:t>Yakıt borularında </a:t>
            </a:r>
            <a:r>
              <a:rPr lang="tr-TR" sz="2800" b="1" dirty="0">
                <a:latin typeface="+mj-lt"/>
              </a:rPr>
              <a:t>kaçak var mı?</a:t>
            </a:r>
          </a:p>
          <a:p>
            <a:pPr eaLnBrk="1" hangingPunct="1"/>
            <a:r>
              <a:rPr lang="tr-TR" sz="2800" dirty="0">
                <a:latin typeface="+mj-lt"/>
              </a:rPr>
              <a:t>Yakıtın depodan akması durumunda </a:t>
            </a:r>
            <a:r>
              <a:rPr lang="tr-TR" sz="2800" b="1" dirty="0">
                <a:solidFill>
                  <a:srgbClr val="FF0000"/>
                </a:solidFill>
                <a:latin typeface="+mj-lt"/>
              </a:rPr>
              <a:t>pis su kanalına, yeraltı sularına ateşle ilgili yerlere iletimi kesinlikle önlenmiş mi?</a:t>
            </a:r>
          </a:p>
        </p:txBody>
      </p:sp>
      <p:sp>
        <p:nvSpPr>
          <p:cNvPr id="40965" name="Slide Number Placeholder 9"/>
          <p:cNvSpPr>
            <a:spLocks noGrp="1"/>
          </p:cNvSpPr>
          <p:nvPr>
            <p:ph type="sldNum" sz="quarter" idx="12"/>
          </p:nvPr>
        </p:nvSpPr>
        <p:spPr>
          <a:noFill/>
        </p:spPr>
        <p:txBody>
          <a:bodyPr/>
          <a:lstStyle/>
          <a:p>
            <a:fld id="{9A3A0A4E-315C-45B8-8237-007929E8CB4E}" type="slidenum">
              <a:rPr lang="tr-TR" smtClean="0"/>
              <a:pPr/>
              <a:t>87</a:t>
            </a:fld>
            <a:endParaRPr lang="tr-TR"/>
          </a:p>
        </p:txBody>
      </p:sp>
      <p:pic>
        <p:nvPicPr>
          <p:cNvPr id="1026" name="Picture 2" descr="http://www.uo-group.com/jackpot/Insulation%20Services/Insul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7704" y="3140968"/>
            <a:ext cx="5112568" cy="3456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5223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tr-TR" sz="3600" b="1" dirty="0">
                <a:solidFill>
                  <a:schemeClr val="tx1"/>
                </a:solidFill>
                <a:latin typeface="+mj-lt"/>
              </a:rPr>
              <a:t>C. YAKIT SİSTEMİNİN KONTROLÜ</a:t>
            </a:r>
          </a:p>
        </p:txBody>
      </p:sp>
      <p:sp>
        <p:nvSpPr>
          <p:cNvPr id="41987" name="Rectangle 3"/>
          <p:cNvSpPr>
            <a:spLocks noGrp="1" noChangeArrowheads="1"/>
          </p:cNvSpPr>
          <p:nvPr>
            <p:ph idx="1"/>
          </p:nvPr>
        </p:nvSpPr>
        <p:spPr>
          <a:xfrm>
            <a:off x="467544" y="1930722"/>
            <a:ext cx="8229600" cy="4525963"/>
          </a:xfrm>
        </p:spPr>
        <p:txBody>
          <a:bodyPr>
            <a:normAutofit/>
          </a:bodyPr>
          <a:lstStyle/>
          <a:p>
            <a:pPr eaLnBrk="1" hangingPunct="1"/>
            <a:r>
              <a:rPr lang="tr-TR" sz="2800" b="1" dirty="0">
                <a:latin typeface="+mj-lt"/>
              </a:rPr>
              <a:t>Oturulan bina altındaki </a:t>
            </a:r>
            <a:r>
              <a:rPr lang="tr-TR" sz="2800" b="1" dirty="0">
                <a:solidFill>
                  <a:srgbClr val="FF0000"/>
                </a:solidFill>
                <a:latin typeface="+mj-lt"/>
              </a:rPr>
              <a:t>akaryakıt deposu en fazla 1 ton mu?</a:t>
            </a:r>
          </a:p>
          <a:p>
            <a:pPr eaLnBrk="1" hangingPunct="1"/>
            <a:r>
              <a:rPr lang="tr-TR" sz="2800" b="1" dirty="0">
                <a:latin typeface="+mj-lt"/>
              </a:rPr>
              <a:t>Yakıt depoları </a:t>
            </a:r>
            <a:r>
              <a:rPr lang="tr-TR" sz="2800" b="1" dirty="0">
                <a:solidFill>
                  <a:srgbClr val="FF0000"/>
                </a:solidFill>
                <a:latin typeface="+mj-lt"/>
              </a:rPr>
              <a:t>statik elektriğe karşı topraklanmış mı?</a:t>
            </a:r>
          </a:p>
        </p:txBody>
      </p:sp>
      <p:sp>
        <p:nvSpPr>
          <p:cNvPr id="41989" name="Slide Number Placeholder 9"/>
          <p:cNvSpPr>
            <a:spLocks noGrp="1"/>
          </p:cNvSpPr>
          <p:nvPr>
            <p:ph type="sldNum" sz="quarter" idx="12"/>
          </p:nvPr>
        </p:nvSpPr>
        <p:spPr>
          <a:noFill/>
        </p:spPr>
        <p:txBody>
          <a:bodyPr/>
          <a:lstStyle/>
          <a:p>
            <a:fld id="{2E6B76CD-B586-4E4A-B56D-5F56C3E4AD4C}" type="slidenum">
              <a:rPr lang="tr-TR" smtClean="0"/>
              <a:pPr/>
              <a:t>88</a:t>
            </a:fld>
            <a:endParaRPr lang="tr-TR"/>
          </a:p>
        </p:txBody>
      </p:sp>
      <p:pic>
        <p:nvPicPr>
          <p:cNvPr id="41988" name="Picture 5" descr="topraklama21vi4.png"/>
          <p:cNvPicPr>
            <a:picLocks noChangeAspect="1" noChangeArrowheads="1"/>
          </p:cNvPicPr>
          <p:nvPr/>
        </p:nvPicPr>
        <p:blipFill>
          <a:blip r:embed="rId3" cstate="print">
            <a:duotone>
              <a:prstClr val="black"/>
              <a:schemeClr val="accent5">
                <a:tint val="45000"/>
                <a:satMod val="400000"/>
              </a:schemeClr>
            </a:duotone>
            <a:extLst>
              <a:ext uri="{BEBA8EAE-BF5A-486C-A8C5-ECC9F3942E4B}">
                <a14:imgProps xmlns:a14="http://schemas.microsoft.com/office/drawing/2010/main">
                  <a14:imgLayer r:embed="rId4">
                    <a14:imgEffect>
                      <a14:sharpenSoften amount="22000"/>
                    </a14:imgEffect>
                    <a14:imgEffect>
                      <a14:saturation sat="66000"/>
                    </a14:imgEffect>
                    <a14:imgEffect>
                      <a14:brightnessContrast bright="-23000" contrast="31000"/>
                    </a14:imgEffect>
                  </a14:imgLayer>
                </a14:imgProps>
              </a:ext>
            </a:extLst>
          </a:blip>
          <a:srcRect/>
          <a:stretch>
            <a:fillRect/>
          </a:stretch>
        </p:blipFill>
        <p:spPr bwMode="auto">
          <a:xfrm>
            <a:off x="1969448" y="4193704"/>
            <a:ext cx="4419600" cy="2664296"/>
          </a:xfrm>
          <a:prstGeom prst="rect">
            <a:avLst/>
          </a:prstGeom>
          <a:noFill/>
          <a:ln w="9525">
            <a:noFill/>
            <a:miter lim="800000"/>
            <a:headEnd/>
            <a:tailEnd/>
          </a:ln>
        </p:spPr>
      </p:pic>
    </p:spTree>
    <p:extLst>
      <p:ext uri="{BB962C8B-B14F-4D97-AF65-F5344CB8AC3E}">
        <p14:creationId xmlns:p14="http://schemas.microsoft.com/office/powerpoint/2010/main" val="24731700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tr-TR" sz="3600" b="1" dirty="0">
                <a:solidFill>
                  <a:schemeClr val="tx1"/>
                </a:solidFill>
                <a:latin typeface="+mj-lt"/>
              </a:rPr>
              <a:t>C. YAKIT SİSTEMİNİN KONTROLÜ</a:t>
            </a:r>
          </a:p>
        </p:txBody>
      </p:sp>
      <p:sp>
        <p:nvSpPr>
          <p:cNvPr id="43011" name="Rectangle 3"/>
          <p:cNvSpPr>
            <a:spLocks noGrp="1" noChangeArrowheads="1"/>
          </p:cNvSpPr>
          <p:nvPr>
            <p:ph idx="1"/>
          </p:nvPr>
        </p:nvSpPr>
        <p:spPr>
          <a:xfrm>
            <a:off x="467544" y="2311485"/>
            <a:ext cx="8229600" cy="4525963"/>
          </a:xfrm>
        </p:spPr>
        <p:txBody>
          <a:bodyPr>
            <a:normAutofit/>
          </a:bodyPr>
          <a:lstStyle/>
          <a:p>
            <a:pPr eaLnBrk="1" hangingPunct="1"/>
            <a:r>
              <a:rPr lang="tr-TR" sz="2800" dirty="0">
                <a:latin typeface="+mj-lt"/>
              </a:rPr>
              <a:t>Yakıt tankı </a:t>
            </a:r>
            <a:r>
              <a:rPr lang="tr-TR" sz="2800" b="1" dirty="0">
                <a:solidFill>
                  <a:srgbClr val="FF0000"/>
                </a:solidFill>
                <a:latin typeface="+mj-lt"/>
              </a:rPr>
              <a:t>eğimli olarak yerleştirilmiş mi?</a:t>
            </a:r>
          </a:p>
          <a:p>
            <a:pPr eaLnBrk="1" hangingPunct="1"/>
            <a:endParaRPr lang="tr-TR" sz="2800" dirty="0">
              <a:latin typeface="+mj-lt"/>
            </a:endParaRPr>
          </a:p>
          <a:p>
            <a:pPr eaLnBrk="1" hangingPunct="1"/>
            <a:r>
              <a:rPr lang="tr-TR" sz="2800" dirty="0">
                <a:latin typeface="+mj-lt"/>
              </a:rPr>
              <a:t>Eğimli tarafta </a:t>
            </a:r>
            <a:r>
              <a:rPr lang="tr-TR" sz="2800" b="1" dirty="0">
                <a:solidFill>
                  <a:srgbClr val="FF0000"/>
                </a:solidFill>
                <a:latin typeface="+mj-lt"/>
              </a:rPr>
              <a:t>boşaltma vanası </a:t>
            </a:r>
            <a:r>
              <a:rPr lang="tr-TR" sz="2800" dirty="0">
                <a:latin typeface="+mj-lt"/>
              </a:rPr>
              <a:t>var mı?</a:t>
            </a:r>
          </a:p>
        </p:txBody>
      </p:sp>
      <p:sp>
        <p:nvSpPr>
          <p:cNvPr id="43013" name="Slide Number Placeholder 9"/>
          <p:cNvSpPr>
            <a:spLocks noGrp="1"/>
          </p:cNvSpPr>
          <p:nvPr>
            <p:ph type="sldNum" sz="quarter" idx="12"/>
          </p:nvPr>
        </p:nvSpPr>
        <p:spPr>
          <a:noFill/>
        </p:spPr>
        <p:txBody>
          <a:bodyPr/>
          <a:lstStyle/>
          <a:p>
            <a:fld id="{EA4F70AC-C50A-436C-AF33-EC522F060844}" type="slidenum">
              <a:rPr lang="tr-TR" smtClean="0"/>
              <a:pPr/>
              <a:t>89</a:t>
            </a:fld>
            <a:endParaRPr lang="tr-TR"/>
          </a:p>
        </p:txBody>
      </p:sp>
      <p:pic>
        <p:nvPicPr>
          <p:cNvPr id="43012" name="Picture 5" descr="dogus11"/>
          <p:cNvPicPr>
            <a:picLocks noChangeAspect="1" noChangeArrowheads="1"/>
          </p:cNvPicPr>
          <p:nvPr/>
        </p:nvPicPr>
        <p:blipFill>
          <a:blip r:embed="rId3" cstate="print"/>
          <a:srcRect/>
          <a:stretch>
            <a:fillRect/>
          </a:stretch>
        </p:blipFill>
        <p:spPr bwMode="auto">
          <a:xfrm>
            <a:off x="6804248" y="4149080"/>
            <a:ext cx="1656184" cy="2459360"/>
          </a:xfrm>
          <a:prstGeom prst="rect">
            <a:avLst/>
          </a:prstGeom>
          <a:noFill/>
          <a:ln w="9525">
            <a:noFill/>
            <a:miter lim="800000"/>
            <a:headEnd/>
            <a:tailEnd/>
          </a:ln>
        </p:spPr>
      </p:pic>
    </p:spTree>
    <p:extLst>
      <p:ext uri="{BB962C8B-B14F-4D97-AF65-F5344CB8AC3E}">
        <p14:creationId xmlns:p14="http://schemas.microsoft.com/office/powerpoint/2010/main" val="3093633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7570" y="692696"/>
            <a:ext cx="8350854" cy="6165304"/>
          </a:xfrm>
        </p:spPr>
        <p:txBody>
          <a:bodyPr>
            <a:normAutofit fontScale="25000" lnSpcReduction="20000"/>
          </a:bodyPr>
          <a:lstStyle/>
          <a:p>
            <a:r>
              <a:rPr lang="tr-TR" sz="9600" b="1" dirty="0">
                <a:latin typeface="+mj-lt"/>
              </a:rPr>
              <a:t>İLGİLİ MEVZUAT</a:t>
            </a:r>
          </a:p>
          <a:p>
            <a:r>
              <a:rPr lang="tr-TR" sz="8000" b="1" dirty="0">
                <a:solidFill>
                  <a:srgbClr val="002060"/>
                </a:solidFill>
                <a:latin typeface="+mj-lt"/>
              </a:rPr>
              <a:t>TAŞINABİLİR  BASINÇLI EKİPMANLAR YÖNETMELİĞİ</a:t>
            </a:r>
          </a:p>
          <a:p>
            <a:pPr marL="0" indent="0">
              <a:buNone/>
            </a:pPr>
            <a:r>
              <a:rPr lang="tr-TR" sz="8000" b="1" dirty="0">
                <a:latin typeface="+mj-lt"/>
              </a:rPr>
              <a:t>      (Resmi Gazete: 29.11.2000/24246 </a:t>
            </a:r>
          </a:p>
          <a:p>
            <a:r>
              <a:rPr lang="tr-TR" sz="8000" b="1" dirty="0">
                <a:solidFill>
                  <a:srgbClr val="002060"/>
                </a:solidFill>
                <a:latin typeface="+mj-lt"/>
              </a:rPr>
              <a:t>AEROSOL KAPLAR YÖNETMELİĞİ (99/36/AT)</a:t>
            </a:r>
          </a:p>
          <a:p>
            <a:r>
              <a:rPr lang="tr-TR" sz="8000" b="1" dirty="0">
                <a:latin typeface="+mj-lt"/>
              </a:rPr>
              <a:t>Resmi Gazete: 05.06.2002/24776</a:t>
            </a:r>
            <a:r>
              <a:rPr lang="tr-TR" sz="8000" b="1" dirty="0">
                <a:solidFill>
                  <a:srgbClr val="002060"/>
                </a:solidFill>
                <a:latin typeface="+mj-lt"/>
              </a:rPr>
              <a:t> </a:t>
            </a:r>
          </a:p>
          <a:p>
            <a:r>
              <a:rPr lang="tr-TR" sz="8000" b="1" dirty="0">
                <a:solidFill>
                  <a:srgbClr val="002060"/>
                </a:solidFill>
                <a:latin typeface="+mj-lt"/>
              </a:rPr>
              <a:t>BASİT BASINÇLI KAPLAR YÖNETMELİĞİ (87/404/AT)</a:t>
            </a:r>
          </a:p>
          <a:p>
            <a:r>
              <a:rPr lang="tr-TR" sz="8000" b="1" dirty="0">
                <a:latin typeface="+mj-lt"/>
              </a:rPr>
              <a:t>Resmi Gazete: 30.12.2006/ 26392</a:t>
            </a:r>
            <a:endParaRPr lang="tr-TR" sz="8000" b="1" dirty="0">
              <a:solidFill>
                <a:srgbClr val="002060"/>
              </a:solidFill>
              <a:latin typeface="+mj-lt"/>
            </a:endParaRPr>
          </a:p>
          <a:p>
            <a:r>
              <a:rPr lang="tr-TR" sz="8000" b="1" dirty="0">
                <a:solidFill>
                  <a:srgbClr val="002060"/>
                </a:solidFill>
                <a:latin typeface="+mj-lt"/>
              </a:rPr>
              <a:t>BASINÇLI EKİPMANLAR YÖNETMELİĞİ (97/23/AT)</a:t>
            </a:r>
          </a:p>
          <a:p>
            <a:r>
              <a:rPr lang="tr-TR" sz="8000" b="1" dirty="0">
                <a:latin typeface="+mj-lt"/>
              </a:rPr>
              <a:t>Resmî Gazete (22.01.2007/26411</a:t>
            </a:r>
            <a:endParaRPr lang="tr-TR" sz="8000" b="1" dirty="0">
              <a:solidFill>
                <a:srgbClr val="002060"/>
              </a:solidFill>
              <a:latin typeface="+mj-lt"/>
            </a:endParaRPr>
          </a:p>
          <a:p>
            <a:r>
              <a:rPr lang="tr-TR" sz="8000" b="1" dirty="0">
                <a:solidFill>
                  <a:srgbClr val="002060"/>
                </a:solidFill>
                <a:latin typeface="+mj-lt"/>
              </a:rPr>
              <a:t>İŞ EKİPMANLARININ KULLANIMINDA SAĞLIK VE GÜVENLİK ŞARTLARI  Yön.</a:t>
            </a:r>
          </a:p>
          <a:p>
            <a:r>
              <a:rPr lang="tr-TR" sz="8000" b="1" dirty="0">
                <a:latin typeface="+mj-lt"/>
              </a:rPr>
              <a:t>Resmi Gazete : 25.04.2013/28628</a:t>
            </a:r>
          </a:p>
          <a:p>
            <a:r>
              <a:rPr lang="tr-TR" sz="8000" b="1" dirty="0">
                <a:solidFill>
                  <a:srgbClr val="002060"/>
                </a:solidFill>
                <a:latin typeface="+mj-lt"/>
              </a:rPr>
              <a:t>TÜPLER-SIVILAŞTIRILMIŞ PETROL GAZI (LPG) İLE İLGİLİ TEBLİĞ (TS EN 1442+A1</a:t>
            </a:r>
            <a:r>
              <a:rPr lang="tr-TR" sz="8000" b="1" dirty="0">
                <a:latin typeface="+mj-lt"/>
              </a:rPr>
              <a:t>)   Resmi Gazete: 26.10.2013/28803</a:t>
            </a:r>
          </a:p>
          <a:p>
            <a:r>
              <a:rPr lang="tr-TR" sz="8000" b="1" dirty="0">
                <a:solidFill>
                  <a:srgbClr val="002060"/>
                </a:solidFill>
                <a:latin typeface="+mj-lt"/>
              </a:rPr>
              <a:t>TS EN 1800; TAŞINABİLİR GAZ TÜPLERİ - ASETİLEN TÜPLERİ – TEMEL GEREKLER, TARİFLER VE  TİP DENEYLERİ  (</a:t>
            </a:r>
            <a:r>
              <a:rPr lang="tr-TR" sz="8000" b="1" dirty="0">
                <a:latin typeface="+mj-lt"/>
              </a:rPr>
              <a:t>Şubat 2009)</a:t>
            </a:r>
            <a:endParaRPr lang="tr-TR" dirty="0">
              <a:latin typeface="+mj-lt"/>
            </a:endParaRPr>
          </a:p>
        </p:txBody>
      </p:sp>
      <p:sp>
        <p:nvSpPr>
          <p:cNvPr id="4" name="Slayt Numarası Yer Tutucusu 3"/>
          <p:cNvSpPr>
            <a:spLocks noGrp="1"/>
          </p:cNvSpPr>
          <p:nvPr>
            <p:ph type="sldNum" sz="quarter" idx="12"/>
          </p:nvPr>
        </p:nvSpPr>
        <p:spPr/>
        <p:txBody>
          <a:bodyPr/>
          <a:lstStyle/>
          <a:p>
            <a:fld id="{9E8EC667-954C-42D1-86DC-A819E1C18EE6}" type="slidenum">
              <a:rPr lang="tr-TR" smtClean="0"/>
              <a:pPr/>
              <a:t>9</a:t>
            </a:fld>
            <a:endParaRPr lang="tr-TR"/>
          </a:p>
        </p:txBody>
      </p:sp>
    </p:spTree>
    <p:extLst>
      <p:ext uri="{BB962C8B-B14F-4D97-AF65-F5344CB8AC3E}">
        <p14:creationId xmlns:p14="http://schemas.microsoft.com/office/powerpoint/2010/main" val="9118666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tr-TR" sz="3600" b="1" dirty="0">
                <a:solidFill>
                  <a:schemeClr val="tx1"/>
                </a:solidFill>
                <a:latin typeface="+mj-lt"/>
              </a:rPr>
              <a:t>C. YAKIT SİSTEMİNİN KONTROLÜ</a:t>
            </a:r>
          </a:p>
        </p:txBody>
      </p:sp>
      <p:sp>
        <p:nvSpPr>
          <p:cNvPr id="44035" name="Rectangle 3"/>
          <p:cNvSpPr>
            <a:spLocks noGrp="1" noChangeArrowheads="1"/>
          </p:cNvSpPr>
          <p:nvPr>
            <p:ph idx="1"/>
          </p:nvPr>
        </p:nvSpPr>
        <p:spPr>
          <a:xfrm>
            <a:off x="179512" y="2204864"/>
            <a:ext cx="6264696" cy="4525963"/>
          </a:xfrm>
        </p:spPr>
        <p:txBody>
          <a:bodyPr>
            <a:normAutofit/>
          </a:bodyPr>
          <a:lstStyle/>
          <a:p>
            <a:pPr eaLnBrk="1" hangingPunct="1"/>
            <a:r>
              <a:rPr lang="tr-TR" sz="2800" dirty="0">
                <a:latin typeface="+mj-lt"/>
              </a:rPr>
              <a:t>Yakıt depoları </a:t>
            </a:r>
            <a:r>
              <a:rPr lang="tr-TR" sz="2800" b="1" dirty="0">
                <a:solidFill>
                  <a:srgbClr val="FF0000"/>
                </a:solidFill>
                <a:latin typeface="+mj-lt"/>
              </a:rPr>
              <a:t>korozyona ve dış etkilere karşı korunmuş mu?</a:t>
            </a:r>
          </a:p>
          <a:p>
            <a:pPr eaLnBrk="1" hangingPunct="1"/>
            <a:endParaRPr lang="tr-TR" sz="2800" dirty="0">
              <a:latin typeface="+mj-lt"/>
            </a:endParaRPr>
          </a:p>
          <a:p>
            <a:pPr eaLnBrk="1" hangingPunct="1"/>
            <a:r>
              <a:rPr lang="tr-TR" sz="2800" dirty="0">
                <a:latin typeface="+mj-lt"/>
              </a:rPr>
              <a:t>Yakıt depolarına </a:t>
            </a:r>
            <a:r>
              <a:rPr lang="tr-TR" sz="2800" b="1" dirty="0">
                <a:solidFill>
                  <a:srgbClr val="FF0000"/>
                </a:solidFill>
                <a:latin typeface="+mj-lt"/>
              </a:rPr>
              <a:t>ateşle yaklaşılmasının önleyecek uyarı levhaları </a:t>
            </a:r>
            <a:r>
              <a:rPr lang="tr-TR" sz="2800" dirty="0">
                <a:latin typeface="+mj-lt"/>
              </a:rPr>
              <a:t>konmuş mu?</a:t>
            </a:r>
          </a:p>
        </p:txBody>
      </p:sp>
      <p:sp>
        <p:nvSpPr>
          <p:cNvPr id="44037" name="Slide Number Placeholder 9"/>
          <p:cNvSpPr>
            <a:spLocks noGrp="1"/>
          </p:cNvSpPr>
          <p:nvPr>
            <p:ph type="sldNum" sz="quarter" idx="12"/>
          </p:nvPr>
        </p:nvSpPr>
        <p:spPr>
          <a:noFill/>
        </p:spPr>
        <p:txBody>
          <a:bodyPr/>
          <a:lstStyle/>
          <a:p>
            <a:fld id="{A00E1B05-607A-4904-B94F-AD1BB9AA103B}" type="slidenum">
              <a:rPr lang="tr-TR" smtClean="0"/>
              <a:pPr/>
              <a:t>90</a:t>
            </a:fld>
            <a:endParaRPr lang="tr-TR"/>
          </a:p>
        </p:txBody>
      </p:sp>
      <p:pic>
        <p:nvPicPr>
          <p:cNvPr id="44036" name="Picture 4" descr="04"/>
          <p:cNvPicPr>
            <a:picLocks noChangeAspect="1" noChangeArrowheads="1"/>
          </p:cNvPicPr>
          <p:nvPr/>
        </p:nvPicPr>
        <p:blipFill>
          <a:blip r:embed="rId3" cstate="print"/>
          <a:srcRect/>
          <a:stretch>
            <a:fillRect/>
          </a:stretch>
        </p:blipFill>
        <p:spPr bwMode="auto">
          <a:xfrm>
            <a:off x="6691559" y="3681362"/>
            <a:ext cx="2269431" cy="3220560"/>
          </a:xfrm>
          <a:prstGeom prst="rect">
            <a:avLst/>
          </a:prstGeom>
          <a:noFill/>
          <a:ln w="9525">
            <a:noFill/>
            <a:miter lim="800000"/>
            <a:headEnd/>
            <a:tailEnd/>
          </a:ln>
        </p:spPr>
      </p:pic>
    </p:spTree>
    <p:extLst>
      <p:ext uri="{BB962C8B-B14F-4D97-AF65-F5344CB8AC3E}">
        <p14:creationId xmlns:p14="http://schemas.microsoft.com/office/powerpoint/2010/main" val="4608804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tr-TR" sz="3600" b="1" dirty="0">
                <a:solidFill>
                  <a:schemeClr val="tx1"/>
                </a:solidFill>
                <a:latin typeface="+mj-lt"/>
              </a:rPr>
              <a:t>C. YAKIT SİSTEMİNİN KONTROLÜ</a:t>
            </a:r>
          </a:p>
        </p:txBody>
      </p:sp>
      <p:sp>
        <p:nvSpPr>
          <p:cNvPr id="45059" name="Rectangle 3"/>
          <p:cNvSpPr>
            <a:spLocks noGrp="1" noChangeArrowheads="1"/>
          </p:cNvSpPr>
          <p:nvPr>
            <p:ph idx="1"/>
          </p:nvPr>
        </p:nvSpPr>
        <p:spPr>
          <a:xfrm>
            <a:off x="467544" y="1484784"/>
            <a:ext cx="7859216" cy="4857403"/>
          </a:xfrm>
        </p:spPr>
        <p:txBody>
          <a:bodyPr>
            <a:normAutofit/>
          </a:bodyPr>
          <a:lstStyle/>
          <a:p>
            <a:pPr marL="2144713" indent="-2144713">
              <a:buNone/>
            </a:pPr>
            <a:r>
              <a:rPr lang="tr-TR" sz="2800" b="1" dirty="0">
                <a:solidFill>
                  <a:srgbClr val="FF0000"/>
                </a:solidFill>
                <a:latin typeface="+mj-lt"/>
              </a:rPr>
              <a:t> </a:t>
            </a:r>
            <a:r>
              <a:rPr lang="tr-TR" sz="2800" b="1" dirty="0">
                <a:latin typeface="+mj-lt"/>
              </a:rPr>
              <a:t>Brülör kazan termostat ayarına uygun çalışıyor mu?</a:t>
            </a:r>
            <a:r>
              <a:rPr lang="tr-TR" sz="2800" dirty="0">
                <a:latin typeface="+mj-lt"/>
              </a:rPr>
              <a:t> (</a:t>
            </a:r>
            <a:r>
              <a:rPr lang="tr-TR" sz="2000" dirty="0">
                <a:latin typeface="+mj-lt"/>
              </a:rPr>
              <a:t>Yakıtların püskürtülerek hava ile karıştırılmasını ve yakılmasını  sağlayan araçlara "brülör" denir.)</a:t>
            </a:r>
            <a:endParaRPr lang="tr-TR" sz="2000" b="1" dirty="0">
              <a:solidFill>
                <a:srgbClr val="FF0000"/>
              </a:solidFill>
              <a:latin typeface="+mj-lt"/>
            </a:endParaRPr>
          </a:p>
          <a:p>
            <a:pPr marL="0" indent="0" eaLnBrk="1" hangingPunct="1">
              <a:buNone/>
            </a:pPr>
            <a:r>
              <a:rPr lang="tr-TR" sz="2800" b="1" dirty="0">
                <a:solidFill>
                  <a:srgbClr val="FF0000"/>
                </a:solidFill>
                <a:latin typeface="+mj-lt"/>
              </a:rPr>
              <a:t> Yakıt ön ısıtma sistemi </a:t>
            </a:r>
            <a:r>
              <a:rPr lang="tr-TR" sz="2800" dirty="0">
                <a:latin typeface="+mj-lt"/>
              </a:rPr>
              <a:t>mevcut mu?</a:t>
            </a:r>
          </a:p>
        </p:txBody>
      </p:sp>
      <p:sp>
        <p:nvSpPr>
          <p:cNvPr id="45061" name="Slide Number Placeholder 9"/>
          <p:cNvSpPr>
            <a:spLocks noGrp="1"/>
          </p:cNvSpPr>
          <p:nvPr>
            <p:ph type="sldNum" sz="quarter" idx="12"/>
          </p:nvPr>
        </p:nvSpPr>
        <p:spPr>
          <a:noFill/>
        </p:spPr>
        <p:txBody>
          <a:bodyPr/>
          <a:lstStyle/>
          <a:p>
            <a:fld id="{2EA6FEE7-B90B-48F8-AFA1-19A273BB934F}" type="slidenum">
              <a:rPr lang="tr-TR" smtClean="0"/>
              <a:pPr/>
              <a:t>91</a:t>
            </a:fld>
            <a:endParaRPr lang="tr-T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9672" y="3689648"/>
            <a:ext cx="4680520"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02857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tr-TR" sz="3600" b="1" dirty="0">
                <a:solidFill>
                  <a:schemeClr val="tx1"/>
                </a:solidFill>
                <a:latin typeface="+mj-lt"/>
              </a:rPr>
              <a:t>C. YAKIT SİSTEMİNİN KONTROLÜ</a:t>
            </a:r>
          </a:p>
        </p:txBody>
      </p:sp>
      <p:sp>
        <p:nvSpPr>
          <p:cNvPr id="46083" name="Rectangle 3"/>
          <p:cNvSpPr>
            <a:spLocks noGrp="1" noChangeArrowheads="1"/>
          </p:cNvSpPr>
          <p:nvPr>
            <p:ph idx="1"/>
          </p:nvPr>
        </p:nvSpPr>
        <p:spPr>
          <a:xfrm>
            <a:off x="467543" y="1196752"/>
            <a:ext cx="7175393" cy="4929411"/>
          </a:xfrm>
        </p:spPr>
        <p:txBody>
          <a:bodyPr>
            <a:normAutofit/>
          </a:bodyPr>
          <a:lstStyle/>
          <a:p>
            <a:pPr eaLnBrk="1" hangingPunct="1"/>
            <a:r>
              <a:rPr lang="tr-TR" sz="2800" dirty="0">
                <a:latin typeface="+mj-lt"/>
              </a:rPr>
              <a:t>Yakıt sisteminde </a:t>
            </a:r>
            <a:r>
              <a:rPr lang="tr-TR" sz="2800" b="1" dirty="0">
                <a:latin typeface="+mj-lt"/>
              </a:rPr>
              <a:t>filtre</a:t>
            </a:r>
            <a:r>
              <a:rPr lang="tr-TR" sz="2800" dirty="0">
                <a:latin typeface="+mj-lt"/>
              </a:rPr>
              <a:t> kullanılıyor mu?</a:t>
            </a:r>
          </a:p>
          <a:p>
            <a:pPr eaLnBrk="1" hangingPunct="1"/>
            <a:endParaRPr lang="tr-TR" sz="2800" dirty="0">
              <a:latin typeface="+mj-lt"/>
            </a:endParaRPr>
          </a:p>
          <a:p>
            <a:pPr eaLnBrk="1" hangingPunct="1"/>
            <a:r>
              <a:rPr lang="tr-TR" sz="2800" dirty="0">
                <a:latin typeface="+mj-lt"/>
              </a:rPr>
              <a:t>Pompa filtresi </a:t>
            </a:r>
            <a:r>
              <a:rPr lang="tr-TR" sz="2800" b="1" dirty="0">
                <a:solidFill>
                  <a:srgbClr val="FF0000"/>
                </a:solidFill>
                <a:latin typeface="+mj-lt"/>
              </a:rPr>
              <a:t>temiz mi?</a:t>
            </a:r>
          </a:p>
          <a:p>
            <a:pPr eaLnBrk="1" hangingPunct="1"/>
            <a:endParaRPr lang="tr-TR" sz="2800" dirty="0">
              <a:latin typeface="+mj-lt"/>
            </a:endParaRPr>
          </a:p>
          <a:p>
            <a:pPr eaLnBrk="1" hangingPunct="1"/>
            <a:r>
              <a:rPr lang="tr-TR" sz="2800" b="1" dirty="0">
                <a:solidFill>
                  <a:srgbClr val="FF0000"/>
                </a:solidFill>
                <a:latin typeface="+mj-lt"/>
              </a:rPr>
              <a:t>Yakıt deposu seviye göstergesi </a:t>
            </a:r>
            <a:r>
              <a:rPr lang="tr-TR" sz="2800" dirty="0">
                <a:latin typeface="+mj-lt"/>
              </a:rPr>
              <a:t>çalışıyor mu?</a:t>
            </a:r>
          </a:p>
        </p:txBody>
      </p:sp>
      <p:sp>
        <p:nvSpPr>
          <p:cNvPr id="46085" name="Slide Number Placeholder 9"/>
          <p:cNvSpPr>
            <a:spLocks noGrp="1"/>
          </p:cNvSpPr>
          <p:nvPr>
            <p:ph type="sldNum" sz="quarter" idx="12"/>
          </p:nvPr>
        </p:nvSpPr>
        <p:spPr>
          <a:noFill/>
        </p:spPr>
        <p:txBody>
          <a:bodyPr/>
          <a:lstStyle/>
          <a:p>
            <a:fld id="{B7E5765D-8F22-42BB-A639-55364074FD35}" type="slidenum">
              <a:rPr lang="tr-TR" smtClean="0"/>
              <a:pPr/>
              <a:t>92</a:t>
            </a:fld>
            <a:endParaRPr lang="tr-TR"/>
          </a:p>
        </p:txBody>
      </p:sp>
      <p:pic>
        <p:nvPicPr>
          <p:cNvPr id="46084" name="Picture 5" descr="uruntr_clip_image004"/>
          <p:cNvPicPr>
            <a:picLocks noChangeAspect="1" noChangeArrowheads="1"/>
          </p:cNvPicPr>
          <p:nvPr/>
        </p:nvPicPr>
        <p:blipFill>
          <a:blip r:embed="rId3" cstate="print"/>
          <a:srcRect/>
          <a:stretch>
            <a:fillRect/>
          </a:stretch>
        </p:blipFill>
        <p:spPr bwMode="auto">
          <a:xfrm>
            <a:off x="6176087" y="4175556"/>
            <a:ext cx="2933700" cy="2647950"/>
          </a:xfrm>
          <a:prstGeom prst="rect">
            <a:avLst/>
          </a:prstGeom>
          <a:noFill/>
          <a:ln w="9525">
            <a:noFill/>
            <a:miter lim="800000"/>
            <a:headEnd/>
            <a:tailEnd/>
          </a:ln>
        </p:spPr>
      </p:pic>
    </p:spTree>
    <p:extLst>
      <p:ext uri="{BB962C8B-B14F-4D97-AF65-F5344CB8AC3E}">
        <p14:creationId xmlns:p14="http://schemas.microsoft.com/office/powerpoint/2010/main" val="26559858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tr-TR" sz="3600" b="1" dirty="0">
                <a:solidFill>
                  <a:schemeClr val="tx1"/>
                </a:solidFill>
                <a:latin typeface="+mj-lt"/>
              </a:rPr>
              <a:t>C. YAKIT SİSTEMİNİN KONTROLÜ</a:t>
            </a:r>
          </a:p>
        </p:txBody>
      </p:sp>
      <p:sp>
        <p:nvSpPr>
          <p:cNvPr id="47107" name="Rectangle 3"/>
          <p:cNvSpPr>
            <a:spLocks noGrp="1" noChangeArrowheads="1"/>
          </p:cNvSpPr>
          <p:nvPr>
            <p:ph idx="1"/>
          </p:nvPr>
        </p:nvSpPr>
        <p:spPr>
          <a:xfrm>
            <a:off x="107504" y="1340768"/>
            <a:ext cx="8352928" cy="4785395"/>
          </a:xfrm>
        </p:spPr>
        <p:txBody>
          <a:bodyPr>
            <a:normAutofit/>
          </a:bodyPr>
          <a:lstStyle/>
          <a:p>
            <a:pPr eaLnBrk="1" hangingPunct="1">
              <a:lnSpc>
                <a:spcPct val="160000"/>
              </a:lnSpc>
            </a:pPr>
            <a:r>
              <a:rPr lang="tr-TR" sz="2800" dirty="0">
                <a:latin typeface="+mj-lt"/>
              </a:rPr>
              <a:t>Kömür </a:t>
            </a:r>
            <a:r>
              <a:rPr lang="tr-TR" sz="2800" b="1" dirty="0">
                <a:latin typeface="+mj-lt"/>
              </a:rPr>
              <a:t>analiz raporu </a:t>
            </a:r>
            <a:r>
              <a:rPr lang="tr-TR" sz="2800" dirty="0">
                <a:latin typeface="+mj-lt"/>
              </a:rPr>
              <a:t>mevcut mu?</a:t>
            </a:r>
          </a:p>
          <a:p>
            <a:pPr eaLnBrk="1" hangingPunct="1">
              <a:lnSpc>
                <a:spcPct val="160000"/>
              </a:lnSpc>
            </a:pPr>
            <a:endParaRPr lang="tr-TR" sz="2800" dirty="0">
              <a:latin typeface="+mj-lt"/>
            </a:endParaRPr>
          </a:p>
          <a:p>
            <a:pPr eaLnBrk="1" hangingPunct="1">
              <a:lnSpc>
                <a:spcPct val="160000"/>
              </a:lnSpc>
            </a:pPr>
            <a:r>
              <a:rPr lang="tr-TR" sz="2800" dirty="0">
                <a:latin typeface="+mj-lt"/>
              </a:rPr>
              <a:t> Rapordaki değerler </a:t>
            </a:r>
            <a:r>
              <a:rPr lang="tr-TR" sz="2800" b="1" dirty="0">
                <a:solidFill>
                  <a:srgbClr val="FF0000"/>
                </a:solidFill>
                <a:latin typeface="+mj-lt"/>
              </a:rPr>
              <a:t>izin verilen sınırlar içinde mi?</a:t>
            </a:r>
          </a:p>
          <a:p>
            <a:pPr eaLnBrk="1" hangingPunct="1">
              <a:lnSpc>
                <a:spcPct val="160000"/>
              </a:lnSpc>
            </a:pPr>
            <a:endParaRPr lang="tr-TR" sz="2800" dirty="0">
              <a:latin typeface="+mj-lt"/>
            </a:endParaRPr>
          </a:p>
          <a:p>
            <a:pPr eaLnBrk="1" hangingPunct="1">
              <a:lnSpc>
                <a:spcPct val="160000"/>
              </a:lnSpc>
            </a:pPr>
            <a:r>
              <a:rPr lang="tr-TR" sz="2800" dirty="0">
                <a:latin typeface="+mj-lt"/>
              </a:rPr>
              <a:t>Kömür </a:t>
            </a:r>
            <a:r>
              <a:rPr lang="tr-TR" sz="2800" b="1" dirty="0">
                <a:solidFill>
                  <a:srgbClr val="FF0000"/>
                </a:solidFill>
                <a:latin typeface="+mj-lt"/>
              </a:rPr>
              <a:t>yığma yüksekliği</a:t>
            </a:r>
            <a:r>
              <a:rPr lang="tr-TR" sz="2800" dirty="0">
                <a:latin typeface="+mj-lt"/>
              </a:rPr>
              <a:t> normal mi? (</a:t>
            </a:r>
            <a:r>
              <a:rPr lang="tr-TR" sz="2800" b="1" dirty="0">
                <a:solidFill>
                  <a:srgbClr val="FF0000"/>
                </a:solidFill>
                <a:latin typeface="+mj-lt"/>
              </a:rPr>
              <a:t>1.5-2m</a:t>
            </a:r>
            <a:r>
              <a:rPr lang="tr-TR" sz="2800" dirty="0">
                <a:latin typeface="+mj-lt"/>
              </a:rPr>
              <a:t>)</a:t>
            </a:r>
          </a:p>
        </p:txBody>
      </p:sp>
      <p:sp>
        <p:nvSpPr>
          <p:cNvPr id="47108" name="Slide Number Placeholder 8"/>
          <p:cNvSpPr>
            <a:spLocks noGrp="1"/>
          </p:cNvSpPr>
          <p:nvPr>
            <p:ph type="sldNum" sz="quarter" idx="12"/>
          </p:nvPr>
        </p:nvSpPr>
        <p:spPr>
          <a:noFill/>
        </p:spPr>
        <p:txBody>
          <a:bodyPr/>
          <a:lstStyle/>
          <a:p>
            <a:fld id="{166B02EE-3277-4928-B977-A3A32FAE03CE}" type="slidenum">
              <a:rPr lang="tr-TR" smtClean="0"/>
              <a:pPr/>
              <a:t>93</a:t>
            </a:fld>
            <a:endParaRPr lang="tr-TR"/>
          </a:p>
        </p:txBody>
      </p:sp>
    </p:spTree>
    <p:extLst>
      <p:ext uri="{BB962C8B-B14F-4D97-AF65-F5344CB8AC3E}">
        <p14:creationId xmlns:p14="http://schemas.microsoft.com/office/powerpoint/2010/main" val="36846293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tr-TR" sz="3600" b="1" dirty="0">
                <a:solidFill>
                  <a:schemeClr val="tx1"/>
                </a:solidFill>
                <a:latin typeface="+mj-lt"/>
              </a:rPr>
              <a:t>C. YAKIT SİSTEMİNİN KONTROLÜ</a:t>
            </a:r>
          </a:p>
        </p:txBody>
      </p:sp>
      <p:sp>
        <p:nvSpPr>
          <p:cNvPr id="50179" name="Rectangle 3"/>
          <p:cNvSpPr>
            <a:spLocks noGrp="1" noChangeArrowheads="1"/>
          </p:cNvSpPr>
          <p:nvPr>
            <p:ph idx="1"/>
          </p:nvPr>
        </p:nvSpPr>
        <p:spPr>
          <a:xfrm>
            <a:off x="0" y="1916832"/>
            <a:ext cx="8388424" cy="4569371"/>
          </a:xfrm>
        </p:spPr>
        <p:txBody>
          <a:bodyPr>
            <a:normAutofit/>
          </a:bodyPr>
          <a:lstStyle/>
          <a:p>
            <a:pPr eaLnBrk="1" hangingPunct="1"/>
            <a:r>
              <a:rPr lang="tr-TR" sz="2800" dirty="0">
                <a:latin typeface="+mj-lt"/>
              </a:rPr>
              <a:t>Yakıt (GAZ) deposunun </a:t>
            </a:r>
            <a:r>
              <a:rPr lang="tr-TR" sz="2800" b="1" dirty="0">
                <a:solidFill>
                  <a:srgbClr val="FF0000"/>
                </a:solidFill>
                <a:latin typeface="+mj-lt"/>
              </a:rPr>
              <a:t>çevresi tel örgülerle çevrilmiş mi?</a:t>
            </a:r>
          </a:p>
          <a:p>
            <a:pPr eaLnBrk="1" hangingPunct="1"/>
            <a:endParaRPr lang="tr-TR" sz="2800" dirty="0">
              <a:latin typeface="+mj-lt"/>
            </a:endParaRPr>
          </a:p>
          <a:p>
            <a:pPr eaLnBrk="1" hangingPunct="1"/>
            <a:r>
              <a:rPr lang="tr-TR" sz="2800" dirty="0">
                <a:latin typeface="+mj-lt"/>
              </a:rPr>
              <a:t>Gerekli </a:t>
            </a:r>
            <a:r>
              <a:rPr lang="tr-TR" sz="2800" b="1" dirty="0">
                <a:solidFill>
                  <a:srgbClr val="FF0000"/>
                </a:solidFill>
                <a:latin typeface="+mj-lt"/>
              </a:rPr>
              <a:t>uyarı levhaları </a:t>
            </a:r>
            <a:r>
              <a:rPr lang="tr-TR" sz="2800" dirty="0">
                <a:latin typeface="+mj-lt"/>
              </a:rPr>
              <a:t>konulmuş mu?</a:t>
            </a:r>
          </a:p>
        </p:txBody>
      </p:sp>
      <p:sp>
        <p:nvSpPr>
          <p:cNvPr id="50182" name="Slide Number Placeholder 10"/>
          <p:cNvSpPr>
            <a:spLocks noGrp="1"/>
          </p:cNvSpPr>
          <p:nvPr>
            <p:ph type="sldNum" sz="quarter" idx="12"/>
          </p:nvPr>
        </p:nvSpPr>
        <p:spPr>
          <a:noFill/>
        </p:spPr>
        <p:txBody>
          <a:bodyPr/>
          <a:lstStyle/>
          <a:p>
            <a:fld id="{425DD55C-15BD-4AD6-BCFC-536B77AFB742}" type="slidenum">
              <a:rPr lang="tr-TR" smtClean="0"/>
              <a:pPr/>
              <a:t>94</a:t>
            </a:fld>
            <a:endParaRPr lang="tr-TR"/>
          </a:p>
        </p:txBody>
      </p:sp>
      <p:pic>
        <p:nvPicPr>
          <p:cNvPr id="50180" name="Picture 4" descr="03"/>
          <p:cNvPicPr>
            <a:picLocks noChangeAspect="1" noChangeArrowheads="1"/>
          </p:cNvPicPr>
          <p:nvPr/>
        </p:nvPicPr>
        <p:blipFill>
          <a:blip r:embed="rId3" cstate="print"/>
          <a:srcRect/>
          <a:stretch>
            <a:fillRect/>
          </a:stretch>
        </p:blipFill>
        <p:spPr bwMode="auto">
          <a:xfrm>
            <a:off x="6804025" y="3581400"/>
            <a:ext cx="2339975" cy="3276600"/>
          </a:xfrm>
          <a:prstGeom prst="rect">
            <a:avLst/>
          </a:prstGeom>
          <a:noFill/>
          <a:ln w="9525">
            <a:noFill/>
            <a:miter lim="800000"/>
            <a:headEnd/>
            <a:tailEnd/>
          </a:ln>
        </p:spPr>
      </p:pic>
      <p:pic>
        <p:nvPicPr>
          <p:cNvPr id="50181" name="Picture 6" descr="ust2"/>
          <p:cNvPicPr>
            <a:picLocks noChangeAspect="1" noChangeArrowheads="1"/>
          </p:cNvPicPr>
          <p:nvPr/>
        </p:nvPicPr>
        <p:blipFill>
          <a:blip r:embed="rId4" cstate="print"/>
          <a:srcRect/>
          <a:stretch>
            <a:fillRect/>
          </a:stretch>
        </p:blipFill>
        <p:spPr bwMode="auto">
          <a:xfrm>
            <a:off x="251520" y="4005064"/>
            <a:ext cx="6192688" cy="2736304"/>
          </a:xfrm>
          <a:prstGeom prst="rect">
            <a:avLst/>
          </a:prstGeom>
          <a:noFill/>
          <a:ln w="9525">
            <a:noFill/>
            <a:miter lim="800000"/>
            <a:headEnd/>
            <a:tailEnd/>
          </a:ln>
        </p:spPr>
      </p:pic>
    </p:spTree>
    <p:extLst>
      <p:ext uri="{BB962C8B-B14F-4D97-AF65-F5344CB8AC3E}">
        <p14:creationId xmlns:p14="http://schemas.microsoft.com/office/powerpoint/2010/main" val="41481463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320824" y="188640"/>
            <a:ext cx="8229600" cy="563562"/>
          </a:xfrm>
        </p:spPr>
        <p:txBody>
          <a:bodyPr>
            <a:normAutofit fontScale="90000"/>
          </a:bodyPr>
          <a:lstStyle/>
          <a:p>
            <a:pPr eaLnBrk="1" hangingPunct="1"/>
            <a:r>
              <a:rPr lang="tr-TR" sz="4000" b="1" dirty="0">
                <a:solidFill>
                  <a:schemeClr val="tx1"/>
                </a:solidFill>
                <a:latin typeface="+mj-lt"/>
              </a:rPr>
              <a:t>D. KAZAN KONTROLÜ</a:t>
            </a:r>
          </a:p>
        </p:txBody>
      </p:sp>
      <p:sp>
        <p:nvSpPr>
          <p:cNvPr id="51203" name="Rectangle 3"/>
          <p:cNvSpPr>
            <a:spLocks noGrp="1" noChangeArrowheads="1"/>
          </p:cNvSpPr>
          <p:nvPr>
            <p:ph idx="1"/>
          </p:nvPr>
        </p:nvSpPr>
        <p:spPr>
          <a:xfrm>
            <a:off x="251520" y="1285528"/>
            <a:ext cx="8686800" cy="5572472"/>
          </a:xfrm>
        </p:spPr>
        <p:txBody>
          <a:bodyPr>
            <a:normAutofit/>
          </a:bodyPr>
          <a:lstStyle/>
          <a:p>
            <a:pPr eaLnBrk="1" hangingPunct="1">
              <a:lnSpc>
                <a:spcPct val="150000"/>
              </a:lnSpc>
            </a:pPr>
            <a:endParaRPr lang="tr-TR" sz="2800" dirty="0">
              <a:latin typeface="+mj-lt"/>
            </a:endParaRPr>
          </a:p>
          <a:p>
            <a:pPr eaLnBrk="1" hangingPunct="1">
              <a:lnSpc>
                <a:spcPct val="150000"/>
              </a:lnSpc>
            </a:pPr>
            <a:r>
              <a:rPr lang="tr-TR" sz="2800" dirty="0">
                <a:latin typeface="+mj-lt"/>
              </a:rPr>
              <a:t>Kazan işleticisinin </a:t>
            </a:r>
            <a:r>
              <a:rPr lang="tr-TR" sz="2800" b="1" dirty="0">
                <a:solidFill>
                  <a:srgbClr val="FF0000"/>
                </a:solidFill>
                <a:latin typeface="+mj-lt"/>
              </a:rPr>
              <a:t>ateşçi belgesi </a:t>
            </a:r>
            <a:r>
              <a:rPr lang="tr-TR" sz="2800" dirty="0">
                <a:latin typeface="+mj-lt"/>
              </a:rPr>
              <a:t>var mı?</a:t>
            </a:r>
          </a:p>
          <a:p>
            <a:pPr eaLnBrk="1" hangingPunct="1">
              <a:lnSpc>
                <a:spcPct val="150000"/>
              </a:lnSpc>
            </a:pPr>
            <a:r>
              <a:rPr lang="tr-TR" sz="2800" dirty="0">
                <a:latin typeface="+mj-lt"/>
              </a:rPr>
              <a:t>Kazan </a:t>
            </a:r>
            <a:r>
              <a:rPr lang="tr-TR" sz="2800" b="1" dirty="0">
                <a:solidFill>
                  <a:srgbClr val="FF0000"/>
                </a:solidFill>
                <a:latin typeface="+mj-lt"/>
              </a:rPr>
              <a:t>işletme ve bakım talimatı </a:t>
            </a:r>
            <a:r>
              <a:rPr lang="tr-TR" sz="2800" dirty="0">
                <a:latin typeface="+mj-lt"/>
              </a:rPr>
              <a:t>var mı?</a:t>
            </a:r>
          </a:p>
          <a:p>
            <a:pPr eaLnBrk="1" hangingPunct="1">
              <a:lnSpc>
                <a:spcPct val="150000"/>
              </a:lnSpc>
            </a:pPr>
            <a:r>
              <a:rPr lang="tr-TR" sz="2800" dirty="0">
                <a:latin typeface="+mj-lt"/>
              </a:rPr>
              <a:t>Bütün cihazlar, vanalar </a:t>
            </a:r>
            <a:r>
              <a:rPr lang="tr-TR" sz="2800" b="1" dirty="0">
                <a:solidFill>
                  <a:srgbClr val="FF0000"/>
                </a:solidFill>
                <a:latin typeface="+mj-lt"/>
              </a:rPr>
              <a:t>temiz ve boyalı mı?</a:t>
            </a:r>
          </a:p>
        </p:txBody>
      </p:sp>
      <p:sp>
        <p:nvSpPr>
          <p:cNvPr id="51205" name="Slide Number Placeholder 9"/>
          <p:cNvSpPr>
            <a:spLocks noGrp="1"/>
          </p:cNvSpPr>
          <p:nvPr>
            <p:ph type="sldNum" sz="quarter" idx="12"/>
          </p:nvPr>
        </p:nvSpPr>
        <p:spPr>
          <a:noFill/>
        </p:spPr>
        <p:txBody>
          <a:bodyPr/>
          <a:lstStyle/>
          <a:p>
            <a:fld id="{27E338CA-C680-40E3-9A73-C91B1669CACF}" type="slidenum">
              <a:rPr lang="tr-TR" smtClean="0"/>
              <a:pPr/>
              <a:t>95</a:t>
            </a:fld>
            <a:endParaRPr lang="tr-TR"/>
          </a:p>
        </p:txBody>
      </p:sp>
      <p:pic>
        <p:nvPicPr>
          <p:cNvPr id="51204" name="Picture 5" descr="ates"/>
          <p:cNvPicPr>
            <a:picLocks noChangeAspect="1" noChangeArrowheads="1"/>
          </p:cNvPicPr>
          <p:nvPr/>
        </p:nvPicPr>
        <p:blipFill>
          <a:blip r:embed="rId3" cstate="print"/>
          <a:srcRect/>
          <a:stretch>
            <a:fillRect/>
          </a:stretch>
        </p:blipFill>
        <p:spPr bwMode="auto">
          <a:xfrm>
            <a:off x="2987824" y="4293096"/>
            <a:ext cx="2895600" cy="1930400"/>
          </a:xfrm>
          <a:prstGeom prst="rect">
            <a:avLst/>
          </a:prstGeom>
          <a:noFill/>
          <a:ln w="9525">
            <a:noFill/>
            <a:miter lim="800000"/>
            <a:headEnd/>
            <a:tailEnd/>
          </a:ln>
        </p:spPr>
      </p:pic>
    </p:spTree>
    <p:extLst>
      <p:ext uri="{BB962C8B-B14F-4D97-AF65-F5344CB8AC3E}">
        <p14:creationId xmlns:p14="http://schemas.microsoft.com/office/powerpoint/2010/main" val="21613824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tr-TR" b="1" dirty="0">
                <a:solidFill>
                  <a:srgbClr val="FF3300"/>
                </a:solidFill>
                <a:latin typeface="+mj-lt"/>
              </a:rPr>
              <a:t>D. KAZAN KONTROLÜ</a:t>
            </a:r>
          </a:p>
        </p:txBody>
      </p:sp>
      <p:sp>
        <p:nvSpPr>
          <p:cNvPr id="54275" name="Rectangle 3"/>
          <p:cNvSpPr>
            <a:spLocks noGrp="1" noChangeArrowheads="1"/>
          </p:cNvSpPr>
          <p:nvPr>
            <p:ph idx="1"/>
          </p:nvPr>
        </p:nvSpPr>
        <p:spPr>
          <a:xfrm>
            <a:off x="0" y="1916832"/>
            <a:ext cx="9036496" cy="4525963"/>
          </a:xfrm>
        </p:spPr>
        <p:txBody>
          <a:bodyPr>
            <a:normAutofit/>
          </a:bodyPr>
          <a:lstStyle/>
          <a:p>
            <a:pPr eaLnBrk="1" hangingPunct="1">
              <a:lnSpc>
                <a:spcPct val="150000"/>
              </a:lnSpc>
            </a:pPr>
            <a:r>
              <a:rPr lang="tr-TR" sz="2800" dirty="0">
                <a:solidFill>
                  <a:srgbClr val="FF0000"/>
                </a:solidFill>
                <a:latin typeface="+mj-lt"/>
              </a:rPr>
              <a:t>Kazan termometresi </a:t>
            </a:r>
            <a:r>
              <a:rPr lang="tr-TR" sz="2800" dirty="0">
                <a:latin typeface="+mj-lt"/>
              </a:rPr>
              <a:t>çalışıyor mu ?</a:t>
            </a:r>
          </a:p>
          <a:p>
            <a:pPr eaLnBrk="1" hangingPunct="1">
              <a:lnSpc>
                <a:spcPct val="150000"/>
              </a:lnSpc>
            </a:pPr>
            <a:endParaRPr lang="tr-TR" sz="2800" dirty="0">
              <a:latin typeface="+mj-lt"/>
            </a:endParaRPr>
          </a:p>
          <a:p>
            <a:pPr eaLnBrk="1" hangingPunct="1">
              <a:lnSpc>
                <a:spcPct val="150000"/>
              </a:lnSpc>
            </a:pPr>
            <a:r>
              <a:rPr lang="tr-TR" sz="2800" dirty="0">
                <a:latin typeface="+mj-lt"/>
              </a:rPr>
              <a:t>Kazan termostatı (sıvı yakıtlı) çalışıyor mu?  ve </a:t>
            </a:r>
            <a:r>
              <a:rPr lang="tr-TR" sz="2800" dirty="0">
                <a:solidFill>
                  <a:srgbClr val="FF0000"/>
                </a:solidFill>
                <a:latin typeface="+mj-lt"/>
              </a:rPr>
              <a:t>Brülöre kumanda ediyor mu?</a:t>
            </a:r>
          </a:p>
        </p:txBody>
      </p:sp>
      <p:sp>
        <p:nvSpPr>
          <p:cNvPr id="54277" name="Slide Number Placeholder 9"/>
          <p:cNvSpPr>
            <a:spLocks noGrp="1"/>
          </p:cNvSpPr>
          <p:nvPr>
            <p:ph type="sldNum" sz="quarter" idx="12"/>
          </p:nvPr>
        </p:nvSpPr>
        <p:spPr>
          <a:noFill/>
        </p:spPr>
        <p:txBody>
          <a:bodyPr/>
          <a:lstStyle/>
          <a:p>
            <a:fld id="{614E9B34-8DD4-4E27-B96B-47C46F77F1F2}" type="slidenum">
              <a:rPr lang="tr-TR" smtClean="0"/>
              <a:pPr/>
              <a:t>96</a:t>
            </a:fld>
            <a:endParaRPr lang="tr-TR"/>
          </a:p>
        </p:txBody>
      </p:sp>
      <p:pic>
        <p:nvPicPr>
          <p:cNvPr id="54276" name="Picture 5" descr="end-412"/>
          <p:cNvPicPr>
            <a:picLocks noChangeAspect="1" noChangeArrowheads="1"/>
          </p:cNvPicPr>
          <p:nvPr/>
        </p:nvPicPr>
        <p:blipFill>
          <a:blip r:embed="rId3" cstate="print"/>
          <a:srcRect/>
          <a:stretch>
            <a:fillRect/>
          </a:stretch>
        </p:blipFill>
        <p:spPr bwMode="auto">
          <a:xfrm>
            <a:off x="5486399" y="3990975"/>
            <a:ext cx="3095625" cy="2867025"/>
          </a:xfrm>
          <a:prstGeom prst="rect">
            <a:avLst/>
          </a:prstGeom>
          <a:noFill/>
          <a:ln w="9525">
            <a:noFill/>
            <a:miter lim="800000"/>
            <a:headEnd/>
            <a:tailEnd/>
          </a:ln>
        </p:spPr>
      </p:pic>
    </p:spTree>
    <p:extLst>
      <p:ext uri="{BB962C8B-B14F-4D97-AF65-F5344CB8AC3E}">
        <p14:creationId xmlns:p14="http://schemas.microsoft.com/office/powerpoint/2010/main" val="17005777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tr-TR" dirty="0">
                <a:solidFill>
                  <a:schemeClr val="tx1"/>
                </a:solidFill>
                <a:latin typeface="+mj-lt"/>
              </a:rPr>
              <a:t>D. KAZAN KONTROLÜ</a:t>
            </a:r>
          </a:p>
        </p:txBody>
      </p:sp>
      <p:sp>
        <p:nvSpPr>
          <p:cNvPr id="55299" name="Rectangle 3"/>
          <p:cNvSpPr>
            <a:spLocks noGrp="1" noChangeArrowheads="1"/>
          </p:cNvSpPr>
          <p:nvPr>
            <p:ph idx="1"/>
          </p:nvPr>
        </p:nvSpPr>
        <p:spPr>
          <a:xfrm>
            <a:off x="251520" y="1268760"/>
            <a:ext cx="8712968" cy="4597971"/>
          </a:xfrm>
        </p:spPr>
        <p:txBody>
          <a:bodyPr>
            <a:noAutofit/>
          </a:bodyPr>
          <a:lstStyle/>
          <a:p>
            <a:pPr eaLnBrk="1" hangingPunct="1"/>
            <a:r>
              <a:rPr lang="tr-TR" sz="2800" b="1" dirty="0">
                <a:latin typeface="+mj-lt"/>
              </a:rPr>
              <a:t>Emniyet boruları </a:t>
            </a:r>
            <a:r>
              <a:rPr lang="tr-TR" sz="2800" dirty="0">
                <a:latin typeface="+mj-lt"/>
              </a:rPr>
              <a:t>uygun mu? ve </a:t>
            </a:r>
            <a:r>
              <a:rPr lang="tr-TR" sz="2800" b="1" dirty="0">
                <a:latin typeface="+mj-lt"/>
              </a:rPr>
              <a:t>doğrudan genleşme deposuna bağlı mı?</a:t>
            </a:r>
          </a:p>
          <a:p>
            <a:pPr eaLnBrk="1" hangingPunct="1"/>
            <a:endParaRPr lang="tr-TR" sz="2800" dirty="0">
              <a:latin typeface="+mj-lt"/>
            </a:endParaRPr>
          </a:p>
          <a:p>
            <a:pPr eaLnBrk="1" hangingPunct="1"/>
            <a:r>
              <a:rPr lang="tr-TR" sz="2800" dirty="0">
                <a:latin typeface="+mj-lt"/>
              </a:rPr>
              <a:t>Emniyet borularının üzerinde </a:t>
            </a:r>
            <a:r>
              <a:rPr lang="tr-TR" sz="2800" b="1" dirty="0">
                <a:solidFill>
                  <a:srgbClr val="FF0000"/>
                </a:solidFill>
                <a:latin typeface="+mj-lt"/>
              </a:rPr>
              <a:t>hiçbir şekilde bir vananın bulunmadığı görüldü mü?</a:t>
            </a:r>
          </a:p>
        </p:txBody>
      </p:sp>
      <p:sp>
        <p:nvSpPr>
          <p:cNvPr id="55301" name="Slide Number Placeholder 9"/>
          <p:cNvSpPr>
            <a:spLocks noGrp="1"/>
          </p:cNvSpPr>
          <p:nvPr>
            <p:ph type="sldNum" sz="quarter" idx="12"/>
          </p:nvPr>
        </p:nvSpPr>
        <p:spPr>
          <a:noFill/>
        </p:spPr>
        <p:txBody>
          <a:bodyPr/>
          <a:lstStyle/>
          <a:p>
            <a:fld id="{7F94D648-763A-442C-8908-3D0FB83CB8EC}" type="slidenum">
              <a:rPr lang="tr-TR" smtClean="0"/>
              <a:pPr/>
              <a:t>97</a:t>
            </a:fld>
            <a:endParaRPr lang="tr-T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3717033"/>
            <a:ext cx="8280920" cy="3140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66003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tr-TR" b="1" dirty="0">
                <a:solidFill>
                  <a:schemeClr val="tx1"/>
                </a:solidFill>
                <a:latin typeface="+mj-lt"/>
              </a:rPr>
              <a:t>D. KAZAN KONTROLÜ</a:t>
            </a:r>
          </a:p>
        </p:txBody>
      </p:sp>
      <p:sp>
        <p:nvSpPr>
          <p:cNvPr id="57347" name="Rectangle 3"/>
          <p:cNvSpPr>
            <a:spLocks noGrp="1" noChangeArrowheads="1"/>
          </p:cNvSpPr>
          <p:nvPr>
            <p:ph idx="1"/>
          </p:nvPr>
        </p:nvSpPr>
        <p:spPr>
          <a:xfrm>
            <a:off x="457200" y="1268760"/>
            <a:ext cx="8075240" cy="4857403"/>
          </a:xfrm>
        </p:spPr>
        <p:txBody>
          <a:bodyPr>
            <a:noAutofit/>
          </a:bodyPr>
          <a:lstStyle/>
          <a:p>
            <a:pPr eaLnBrk="1" hangingPunct="1"/>
            <a:r>
              <a:rPr lang="tr-TR" sz="2800" dirty="0" err="1">
                <a:latin typeface="+mj-lt"/>
              </a:rPr>
              <a:t>Flanş</a:t>
            </a:r>
            <a:r>
              <a:rPr lang="tr-TR" sz="2800" dirty="0">
                <a:latin typeface="+mj-lt"/>
              </a:rPr>
              <a:t> ve vanalarda </a:t>
            </a:r>
            <a:r>
              <a:rPr lang="tr-TR" sz="2800" b="1" dirty="0">
                <a:latin typeface="+mj-lt"/>
              </a:rPr>
              <a:t>sızıntı ve kaçaklar </a:t>
            </a:r>
            <a:r>
              <a:rPr lang="tr-TR" sz="2800" dirty="0">
                <a:latin typeface="+mj-lt"/>
              </a:rPr>
              <a:t>mevcut mu?</a:t>
            </a:r>
          </a:p>
          <a:p>
            <a:pPr eaLnBrk="1" hangingPunct="1"/>
            <a:endParaRPr lang="tr-TR" sz="2800" dirty="0">
              <a:latin typeface="+mj-lt"/>
            </a:endParaRPr>
          </a:p>
          <a:p>
            <a:pPr eaLnBrk="1" hangingPunct="1"/>
            <a:endParaRPr lang="tr-TR" sz="2800" dirty="0">
              <a:latin typeface="+mj-lt"/>
            </a:endParaRPr>
          </a:p>
          <a:p>
            <a:pPr eaLnBrk="1" hangingPunct="1"/>
            <a:r>
              <a:rPr lang="tr-TR" sz="2800" dirty="0">
                <a:latin typeface="+mj-lt"/>
              </a:rPr>
              <a:t>Boyler </a:t>
            </a:r>
            <a:r>
              <a:rPr lang="tr-TR" sz="2800" b="1" dirty="0">
                <a:solidFill>
                  <a:srgbClr val="FF0000"/>
                </a:solidFill>
                <a:latin typeface="+mj-lt"/>
              </a:rPr>
              <a:t>izolasyonu </a:t>
            </a:r>
            <a:r>
              <a:rPr lang="tr-TR" sz="2800" dirty="0">
                <a:latin typeface="+mj-lt"/>
              </a:rPr>
              <a:t>sağlam mı?</a:t>
            </a:r>
          </a:p>
        </p:txBody>
      </p:sp>
      <p:sp>
        <p:nvSpPr>
          <p:cNvPr id="57349" name="Slide Number Placeholder 9"/>
          <p:cNvSpPr>
            <a:spLocks noGrp="1"/>
          </p:cNvSpPr>
          <p:nvPr>
            <p:ph type="sldNum" sz="quarter" idx="12"/>
          </p:nvPr>
        </p:nvSpPr>
        <p:spPr>
          <a:noFill/>
        </p:spPr>
        <p:txBody>
          <a:bodyPr/>
          <a:lstStyle/>
          <a:p>
            <a:fld id="{EA18FBBE-4970-4BF1-9852-BD09A4ACFF90}" type="slidenum">
              <a:rPr lang="tr-TR" smtClean="0"/>
              <a:pPr/>
              <a:t>98</a:t>
            </a:fld>
            <a:endParaRPr lang="tr-TR"/>
          </a:p>
        </p:txBody>
      </p:sp>
      <p:pic>
        <p:nvPicPr>
          <p:cNvPr id="57348" name="Picture 5" descr="SDC10052"/>
          <p:cNvPicPr>
            <a:picLocks noChangeAspect="1" noChangeArrowheads="1"/>
          </p:cNvPicPr>
          <p:nvPr/>
        </p:nvPicPr>
        <p:blipFill>
          <a:blip r:embed="rId3" cstate="print"/>
          <a:srcRect/>
          <a:stretch>
            <a:fillRect/>
          </a:stretch>
        </p:blipFill>
        <p:spPr bwMode="auto">
          <a:xfrm>
            <a:off x="5409238" y="4057650"/>
            <a:ext cx="3733800" cy="2800350"/>
          </a:xfrm>
          <a:prstGeom prst="rect">
            <a:avLst/>
          </a:prstGeom>
          <a:noFill/>
          <a:ln w="9525">
            <a:noFill/>
            <a:miter lim="800000"/>
            <a:headEnd/>
            <a:tailEnd/>
          </a:ln>
        </p:spPr>
      </p:pic>
    </p:spTree>
    <p:extLst>
      <p:ext uri="{BB962C8B-B14F-4D97-AF65-F5344CB8AC3E}">
        <p14:creationId xmlns:p14="http://schemas.microsoft.com/office/powerpoint/2010/main" val="3380974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95536" y="476672"/>
            <a:ext cx="8229600" cy="334962"/>
          </a:xfrm>
        </p:spPr>
        <p:txBody>
          <a:bodyPr>
            <a:noAutofit/>
          </a:bodyPr>
          <a:lstStyle/>
          <a:p>
            <a:pPr eaLnBrk="1" hangingPunct="1"/>
            <a:r>
              <a:rPr lang="tr-TR" sz="3200" b="1" dirty="0">
                <a:solidFill>
                  <a:schemeClr val="tx1"/>
                </a:solidFill>
                <a:latin typeface="+mj-lt"/>
              </a:rPr>
              <a:t>F. FİRMAYA AİT BELGELERİN KONTROLÜ</a:t>
            </a:r>
          </a:p>
        </p:txBody>
      </p:sp>
      <p:sp>
        <p:nvSpPr>
          <p:cNvPr id="65539" name="Rectangle 3"/>
          <p:cNvSpPr>
            <a:spLocks noGrp="1" noChangeArrowheads="1"/>
          </p:cNvSpPr>
          <p:nvPr>
            <p:ph idx="1"/>
          </p:nvPr>
        </p:nvSpPr>
        <p:spPr>
          <a:xfrm>
            <a:off x="107504" y="2132856"/>
            <a:ext cx="8352928" cy="4525963"/>
          </a:xfrm>
        </p:spPr>
        <p:txBody>
          <a:bodyPr/>
          <a:lstStyle/>
          <a:p>
            <a:pPr eaLnBrk="1" hangingPunct="1">
              <a:lnSpc>
                <a:spcPct val="120000"/>
              </a:lnSpc>
            </a:pPr>
            <a:r>
              <a:rPr lang="tr-TR" sz="2800" dirty="0">
                <a:latin typeface="+mj-lt"/>
              </a:rPr>
              <a:t>Kazan işleticisinin </a:t>
            </a:r>
            <a:r>
              <a:rPr lang="tr-TR" sz="2800" b="1" dirty="0">
                <a:solidFill>
                  <a:srgbClr val="FF0000"/>
                </a:solidFill>
                <a:latin typeface="+mj-lt"/>
              </a:rPr>
              <a:t>belgesinin uygulanarak kontrolü</a:t>
            </a:r>
          </a:p>
          <a:p>
            <a:pPr eaLnBrk="1" hangingPunct="1">
              <a:lnSpc>
                <a:spcPct val="120000"/>
              </a:lnSpc>
            </a:pPr>
            <a:endParaRPr lang="tr-TR" sz="2800" dirty="0">
              <a:latin typeface="+mj-lt"/>
            </a:endParaRPr>
          </a:p>
          <a:p>
            <a:pPr eaLnBrk="1" hangingPunct="1">
              <a:lnSpc>
                <a:spcPct val="120000"/>
              </a:lnSpc>
            </a:pPr>
            <a:r>
              <a:rPr lang="tr-TR" sz="2800" dirty="0">
                <a:latin typeface="+mj-lt"/>
              </a:rPr>
              <a:t>Kazan dairesinde </a:t>
            </a:r>
            <a:r>
              <a:rPr lang="tr-TR" sz="2800" b="1" dirty="0">
                <a:solidFill>
                  <a:srgbClr val="FF0000"/>
                </a:solidFill>
                <a:latin typeface="+mj-lt"/>
              </a:rPr>
              <a:t>yapılan tüm bakım ve onarımların sicil defterine işlendiğinin kontrolü</a:t>
            </a:r>
          </a:p>
        </p:txBody>
      </p:sp>
      <p:sp>
        <p:nvSpPr>
          <p:cNvPr id="65540" name="Slide Number Placeholder 8"/>
          <p:cNvSpPr>
            <a:spLocks noGrp="1"/>
          </p:cNvSpPr>
          <p:nvPr>
            <p:ph type="sldNum" sz="quarter" idx="12"/>
          </p:nvPr>
        </p:nvSpPr>
        <p:spPr>
          <a:noFill/>
        </p:spPr>
        <p:txBody>
          <a:bodyPr/>
          <a:lstStyle/>
          <a:p>
            <a:fld id="{4F74EBB5-29C1-46F5-BAC5-BD2EFCC97890}" type="slidenum">
              <a:rPr lang="tr-TR" smtClean="0"/>
              <a:pPr/>
              <a:t>99</a:t>
            </a:fld>
            <a:endParaRPr lang="tr-TR"/>
          </a:p>
        </p:txBody>
      </p:sp>
    </p:spTree>
    <p:extLst>
      <p:ext uri="{BB962C8B-B14F-4D97-AF65-F5344CB8AC3E}">
        <p14:creationId xmlns:p14="http://schemas.microsoft.com/office/powerpoint/2010/main" val="8953391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itişiklik">
  <a:themeElements>
    <a:clrScheme name="Bitişiklik">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i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itişiklik">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5733</TotalTime>
  <Words>5990</Words>
  <Application>Microsoft Office PowerPoint</Application>
  <PresentationFormat>On-screen Show (4:3)</PresentationFormat>
  <Paragraphs>771</Paragraphs>
  <Slides>112</Slides>
  <Notes>42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112</vt:i4>
      </vt:variant>
    </vt:vector>
  </HeadingPairs>
  <TitlesOfParts>
    <vt:vector size="122" baseType="lpstr">
      <vt:lpstr>Batang</vt:lpstr>
      <vt:lpstr>Arial</vt:lpstr>
      <vt:lpstr>Arial Black</vt:lpstr>
      <vt:lpstr>Arial Narrow</vt:lpstr>
      <vt:lpstr>Calibri</vt:lpstr>
      <vt:lpstr>Cambria</vt:lpstr>
      <vt:lpstr>Comic Sans MS</vt:lpstr>
      <vt:lpstr>Tahoma</vt:lpstr>
      <vt:lpstr>Wingdings</vt:lpstr>
      <vt:lpstr>Bitişiklik</vt:lpstr>
      <vt:lpstr>İş Sağlığı ve Güvenliği II (Occupational Health and Safety) </vt:lpstr>
      <vt:lpstr>İşlenecek konular:</vt:lpstr>
      <vt:lpstr>İşlenecek konular:</vt:lpstr>
      <vt:lpstr>Sağlık</vt:lpstr>
      <vt:lpstr>İş Sağlığı ve Güvenliği</vt:lpstr>
      <vt:lpstr>İş Sağlığı ve Güvenliği</vt:lpstr>
      <vt:lpstr>BASINÇLI KAPLARDA  İŞ  SAĞLIĞI   ve  GÜVENLİĞİ</vt:lpstr>
      <vt:lpstr>BASINÇLI KAPLARDA  İŞ SAĞLIĞI   ve  GÜVENLİĞİ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Kazan üzerinde yerleşimleri</vt:lpstr>
      <vt:lpstr>PowerPoint Presentation</vt:lpstr>
      <vt:lpstr>PowerPoint Presentation</vt:lpstr>
      <vt:lpstr>PowerPoint Presentation</vt:lpstr>
      <vt:lpstr>PowerPoint Presentation</vt:lpstr>
      <vt:lpstr>Kompresörler Atmosferden aldığı havayı sıkıştırarak basıncını arttıran ve depolayan makinelere hava kompresörü denir.  Hidrofor Sistemi Basıncı düşük bir akışkanı belirli bir rezervuardan veya doğrudan su şebekesinden alarak kullanım yerlerine basınçlı bir şekilde ileten, işletimini kullanım şartlarına göre tamamen otomatik olarak gerçekleştiren pompa sistemidir.   Kriyojenik Tanklar Çok düşük sıcaklıklardaki maddeleri depolamak ve taşımak için kullanılan tanklardır. Kriyojenik sıcaklıklar -150°C ile mutlak sıfır (-273°C), yani 0°K (Kelvin) arasındaki sıcaklıklar olarak tanımlanır.  Havayı ayrıştırarak elde edilen oksijen, hidrojeni, helyum , azot ve argon gibi gazları sıvı olarak depolamak ve taşımakta kullanılmaktadır.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Manometre,  hava ventili,  su seviye göstergesi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PowerPoint Presentation</vt:lpstr>
      <vt:lpstr>BASINÇLI TÜPLERLE İLGİLİ ÖNEMLİ HUSUSLAR</vt:lpstr>
      <vt:lpstr>PowerPoint Presentation</vt:lpstr>
      <vt:lpstr>PowerPoint Presentation</vt:lpstr>
      <vt:lpstr>Depolama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GAZ TÜPÜ RENKLERİ</vt:lpstr>
      <vt:lpstr>PowerPoint Presentation</vt:lpstr>
      <vt:lpstr>KALORİFER KAZANI KONTROL LİSTESİ</vt:lpstr>
      <vt:lpstr>A. KAZAN DAİRESİ KONTROLÜ</vt:lpstr>
      <vt:lpstr>A. KAZAN DAİRESİ KONTROLÜ</vt:lpstr>
      <vt:lpstr>A. KAZAN DAİRESİ KONTROLÜ</vt:lpstr>
      <vt:lpstr>A. KAZAN DAİRESİ KONTROLÜ</vt:lpstr>
      <vt:lpstr>A. KAZAN DAİRESİ KONTROLÜ</vt:lpstr>
      <vt:lpstr>A. KAZAN DAİRESİ KONTROLÜ</vt:lpstr>
      <vt:lpstr>B.BESLEME SUYU SİTEMİ KONTROLÜ </vt:lpstr>
      <vt:lpstr> B.BESLEME SUYU SİTEMİ KONTROLÜ </vt:lpstr>
      <vt:lpstr>C. YAKIT SİSTEMİNİN KONTROLÜ</vt:lpstr>
      <vt:lpstr>C. YAKIT SİSTEMİNİN KONTROLÜ</vt:lpstr>
      <vt:lpstr>C. YAKIT SİSTEMİNİN KONTROLÜ</vt:lpstr>
      <vt:lpstr>C. YAKIT SİSTEMİNİN KONTROLÜ</vt:lpstr>
      <vt:lpstr>C. YAKIT SİSTEMİNİN KONTROLÜ</vt:lpstr>
      <vt:lpstr>C. YAKIT SİSTEMİNİN KONTROLÜ</vt:lpstr>
      <vt:lpstr>C. YAKIT SİSTEMİNİN KONTROLÜ</vt:lpstr>
      <vt:lpstr>C. YAKIT SİSTEMİNİN KONTROLÜ</vt:lpstr>
      <vt:lpstr>C. YAKIT SİSTEMİNİN KONTROLÜ</vt:lpstr>
      <vt:lpstr>C. YAKIT SİSTEMİNİN KONTROLÜ</vt:lpstr>
      <vt:lpstr>D. KAZAN KONTROLÜ</vt:lpstr>
      <vt:lpstr>D. KAZAN KONTROLÜ</vt:lpstr>
      <vt:lpstr>D. KAZAN KONTROLÜ</vt:lpstr>
      <vt:lpstr>D. KAZAN KONTROLÜ</vt:lpstr>
      <vt:lpstr>F. FİRMAYA AİT BELGELERİN KONTROLÜ</vt:lpstr>
      <vt:lpstr>KOMPRESÖR  KONTROL LİSTESİ</vt:lpstr>
      <vt:lpstr>KOMPRESÖRÜN KONTROLÜ</vt:lpstr>
      <vt:lpstr>KOMPRESÖRÜN KONTROLÜ</vt:lpstr>
      <vt:lpstr>KOMPRESÖRÜN KONTROLÜ</vt:lpstr>
      <vt:lpstr>KOMPRESÖRÜN KONTROLÜ</vt:lpstr>
      <vt:lpstr>KOMPRESÖRÜN KONTROLÜ</vt:lpstr>
      <vt:lpstr>HAVA TANKI VE BASINÇLI HAVA TESİSATI KONTROLÜ</vt:lpstr>
      <vt:lpstr>HAVA TANKI VE BASINÇLI HAVA TESİSATI KONTROLÜ</vt:lpstr>
      <vt:lpstr>HAVA TANKI VE BASINÇLI HAVA TESİSATI KONTROLÜ</vt:lpstr>
      <vt:lpstr>HAVA TANKI VE BASINÇLI HAVA TESİSATI KONTROLÜ</vt:lpstr>
      <vt:lpstr>HAVA TANKI VE BASINÇLI HAVA TESİSATI KONTROLÜ</vt:lpstr>
      <vt:lpstr>HAVA TANKI VE BASINÇLI HAVA TESİSATI KONTROLÜ</vt:lpstr>
      <vt:lpstr>HAVA TANKI VE BASINÇLI HAVA TESİSATI KONTROLÜ</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Mariajose</dc:creator>
  <cp:lastModifiedBy>Feride Ulu</cp:lastModifiedBy>
  <cp:revision>681</cp:revision>
  <dcterms:created xsi:type="dcterms:W3CDTF">2010-05-23T14:28:12Z</dcterms:created>
  <dcterms:modified xsi:type="dcterms:W3CDTF">2024-02-27T14:50:47Z</dcterms:modified>
</cp:coreProperties>
</file>